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5" r:id="rId1"/>
  </p:sldMasterIdLst>
  <p:notesMasterIdLst>
    <p:notesMasterId r:id="rId26"/>
  </p:notesMasterIdLst>
  <p:handoutMasterIdLst>
    <p:handoutMasterId r:id="rId27"/>
  </p:handoutMasterIdLst>
  <p:sldIdLst>
    <p:sldId id="257" r:id="rId2"/>
    <p:sldId id="448" r:id="rId3"/>
    <p:sldId id="485" r:id="rId4"/>
    <p:sldId id="473" r:id="rId5"/>
    <p:sldId id="459" r:id="rId6"/>
    <p:sldId id="460" r:id="rId7"/>
    <p:sldId id="478" r:id="rId8"/>
    <p:sldId id="465" r:id="rId9"/>
    <p:sldId id="479" r:id="rId10"/>
    <p:sldId id="477" r:id="rId11"/>
    <p:sldId id="466" r:id="rId12"/>
    <p:sldId id="467" r:id="rId13"/>
    <p:sldId id="468" r:id="rId14"/>
    <p:sldId id="450" r:id="rId15"/>
    <p:sldId id="472" r:id="rId16"/>
    <p:sldId id="480" r:id="rId17"/>
    <p:sldId id="482" r:id="rId18"/>
    <p:sldId id="484" r:id="rId19"/>
    <p:sldId id="438" r:id="rId20"/>
    <p:sldId id="476" r:id="rId21"/>
    <p:sldId id="462" r:id="rId22"/>
    <p:sldId id="463" r:id="rId23"/>
    <p:sldId id="483" r:id="rId24"/>
    <p:sldId id="435" r:id="rId25"/>
  </p:sldIdLst>
  <p:sldSz cx="9144000" cy="6858000" type="screen4x3"/>
  <p:notesSz cx="7102475" cy="10234613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Cooper Black" panose="0208090404030B020404" pitchFamily="18" charset="0"/>
      <p:regular r:id="rId38"/>
    </p:embeddedFont>
    <p:embeddedFont>
      <p:font typeface="Forte" panose="03060902040502070203" pitchFamily="66" charset="0"/>
      <p:regular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Wingdings 2" panose="05020102010507070707" pitchFamily="18" charset="2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3399"/>
    <a:srgbClr val="3366CC"/>
    <a:srgbClr val="339933"/>
    <a:srgbClr val="0000CC"/>
    <a:srgbClr val="FF9900"/>
    <a:srgbClr val="00FF00"/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6154" autoAdjust="0"/>
  </p:normalViewPr>
  <p:slideViewPr>
    <p:cSldViewPr snapToObjects="1">
      <p:cViewPr varScale="1">
        <p:scale>
          <a:sx n="103" d="100"/>
          <a:sy n="103" d="100"/>
        </p:scale>
        <p:origin x="1764" y="108"/>
      </p:cViewPr>
      <p:guideLst>
        <p:guide orient="horz" pos="2115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155F80-521C-4760-9AC1-590BE7538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FE8778-1526-4DDA-AEC1-D1B9E2B04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85814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b="1" u="sng"/>
              <a:t>Temeljna načela gnojidbe:</a:t>
            </a:r>
          </a:p>
          <a:p>
            <a:pPr marL="333950" indent="-333950">
              <a:buFont typeface="+mj-lt"/>
              <a:buAutoNum type="arabicPeriod"/>
            </a:pPr>
            <a:r>
              <a:rPr lang="hr-HR" sz="1400"/>
              <a:t>Izvor (vrsta gnojiva)</a:t>
            </a:r>
          </a:p>
          <a:p>
            <a:pPr marL="333950" indent="-333950">
              <a:buFont typeface="+mj-lt"/>
              <a:buAutoNum type="arabicPeriod"/>
            </a:pPr>
            <a:r>
              <a:rPr lang="hr-HR" sz="1400"/>
              <a:t>Adekvatna doza</a:t>
            </a:r>
          </a:p>
          <a:p>
            <a:pPr marL="333950" indent="-333950">
              <a:buFont typeface="+mj-lt"/>
              <a:buAutoNum type="arabicPeriod"/>
            </a:pPr>
            <a:r>
              <a:rPr lang="hr-HR" sz="1400"/>
              <a:t>Vrijeme primjene</a:t>
            </a:r>
          </a:p>
          <a:p>
            <a:pPr marL="333950" indent="-333950">
              <a:buFont typeface="+mj-lt"/>
              <a:buAutoNum type="arabicPeriod"/>
            </a:pPr>
            <a:r>
              <a:rPr lang="hr-HR" sz="1400"/>
              <a:t>Mjesto primjene</a:t>
            </a:r>
          </a:p>
          <a:p>
            <a:pPr marL="333950" indent="-333950">
              <a:buFont typeface="+mj-lt"/>
              <a:buAutoNum type="arabicPeriod"/>
            </a:pPr>
            <a:r>
              <a:rPr lang="hr-HR" sz="1400"/>
              <a:t>Cijena gnojiva i gnojidbe</a:t>
            </a:r>
          </a:p>
        </p:txBody>
      </p:sp>
    </p:spTree>
    <p:extLst>
      <p:ext uri="{BB962C8B-B14F-4D97-AF65-F5344CB8AC3E}">
        <p14:creationId xmlns:p14="http://schemas.microsoft.com/office/powerpoint/2010/main" val="153167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sz="1400" b="1" u="sng"/>
              <a:t>Grafikon odnosa gnojidbe, visine prinosa i profita:</a:t>
            </a:r>
          </a:p>
          <a:p>
            <a:pPr marL="278292" indent="-278292">
              <a:buFont typeface="Wingdings" panose="05000000000000000000" pitchFamily="2" charset="2"/>
              <a:buChar char="§"/>
              <a:defRPr/>
            </a:pPr>
            <a:r>
              <a:rPr lang="hr-HR" sz="1400"/>
              <a:t>Razina gnojidbe i porast prinosa</a:t>
            </a:r>
          </a:p>
          <a:p>
            <a:pPr marL="278292" indent="-278292">
              <a:buFont typeface="Wingdings" panose="05000000000000000000" pitchFamily="2" charset="2"/>
              <a:buChar char="§"/>
              <a:defRPr/>
            </a:pPr>
            <a:r>
              <a:rPr lang="hr-HR" sz="1400"/>
              <a:t>Mitscherlichov „Zakon opadajućeg porasta prinosa”</a:t>
            </a:r>
          </a:p>
          <a:p>
            <a:pPr marL="278292" indent="-278292">
              <a:buFont typeface="Wingdings" panose="05000000000000000000" pitchFamily="2" charset="2"/>
              <a:buChar char="§"/>
              <a:defRPr/>
            </a:pPr>
            <a:r>
              <a:rPr lang="hr-HR" sz="1400"/>
              <a:t>Cijena gnojiva/gnojidbe i profit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0EBB-8F67-412C-ACF9-C91C5D009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7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0EBB-8F67-412C-ACF9-C91C5D009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0EBB-8F67-412C-ACF9-C91C5D009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0934034E-6516-49E5-8606-8B551D47FEB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79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0EBB-8F67-412C-ACF9-C91C5D009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0EBB-8F67-412C-ACF9-C91C5D009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0EBB-8F67-412C-ACF9-C91C5D009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0EBB-8F67-412C-ACF9-C91C5D009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0EBB-8F67-412C-ACF9-C91C5D009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0EBB-8F67-412C-ACF9-C91C5D009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0EBB-8F67-412C-ACF9-C91C5D009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0EBB-8F67-412C-ACF9-C91C5D009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8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F90EBB-8F67-412C-ACF9-C91C5D009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7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710" y="2996645"/>
            <a:ext cx="887457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3200" b="1" i="1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Calibri" pitchFamily="34" charset="0"/>
              </a:rPr>
              <a:t>Prof. dr. sc. Vladimir Vukadinović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708" y="1021381"/>
            <a:ext cx="8874579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8000" b="1" dirty="0">
                <a:ln w="31750">
                  <a:solidFill>
                    <a:srgbClr val="336600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  <a:cs typeface="Arial" charset="0"/>
              </a:rPr>
              <a:t>Filozofija gnojidbe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223" y="5301000"/>
            <a:ext cx="887457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b="1" dirty="0">
                <a:ln w="6350">
                  <a:solidFill>
                    <a:schemeClr val="tx1"/>
                  </a:solidFill>
                </a:ln>
                <a:solidFill>
                  <a:srgbClr val="006600"/>
                </a:solidFill>
                <a:latin typeface="+mn-lt"/>
                <a:cs typeface="Arial" charset="0"/>
              </a:rPr>
              <a:t>Program revitalizacije poljoprivrednog zemljišta</a:t>
            </a:r>
          </a:p>
          <a:p>
            <a:pPr algn="ctr" eaLnBrk="1" hangingPunct="1">
              <a:defRPr/>
            </a:pPr>
            <a:r>
              <a:rPr lang="hr-HR" b="1" dirty="0">
                <a:ln w="6350">
                  <a:solidFill>
                    <a:schemeClr val="tx1"/>
                  </a:solidFill>
                </a:ln>
                <a:solidFill>
                  <a:srgbClr val="006600"/>
                </a:solidFill>
                <a:latin typeface="+mn-lt"/>
                <a:cs typeface="Arial" charset="0"/>
              </a:rPr>
              <a:t>na području Vukovarsko-srijemske županije</a:t>
            </a:r>
          </a:p>
          <a:p>
            <a:pPr algn="ctr" eaLnBrk="1" hangingPunct="1">
              <a:defRPr/>
            </a:pPr>
            <a:r>
              <a:rPr lang="hr-HR" sz="2800" b="1" dirty="0">
                <a:ln w="6350">
                  <a:solidFill>
                    <a:schemeClr val="tx1"/>
                  </a:solidFill>
                </a:ln>
                <a:solidFill>
                  <a:srgbClr val="006600"/>
                </a:solidFill>
                <a:latin typeface="+mn-lt"/>
                <a:cs typeface="Arial" charset="0"/>
              </a:rPr>
              <a:t>Babina Greda, 28.04.2017.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Motion origin="layout" path="M 0.02431 0.0088 C 0.03177 -0.00463 0.03924 -0.01944 0.04653 -0.03819 C 0.06649 -0.09213 0.07188 -0.14467 0.05712 -0.15278 C 0.04236 -0.1625 0.01372 -0.12477 -0.00625 -0.07083 C -0.01684 -0.04236 -0.02309 -0.01551 -0.02535 0.00486 C -0.02847 0.02083 -0.02951 0.0375 -0.02951 0.05602 C -0.02951 0.1169 -0.0158 0.16667 0.00017 0.16667 C 0.01597 0.16667 0.02969 0.1169 0.02969 0.05602 C 0.02969 0.02778 0.02656 0.0007 0.02118 -0.01782 C 0.0191 -0.0338 0.01372 -0.05162 0.00747 -0.06944 C -0.01354 -0.12477 -0.04219 -0.1625 -0.05694 -0.15278 C -0.0717 -0.14329 -0.06632 -0.09213 -0.04531 -0.0368 C -0.03681 -0.01157 -0.02535 0.01019 -0.01354 0.025 C -0.00521 0.03866 0.00434 0.0507 0.01701 0.06296 C 0.05503 0.10185 0.09288 0.11921 0.10347 0.10301 C 0.11302 0.08727 0.09201 0.04259 0.05382 0.00486 C 0.03802 -0.01157 0.02118 -0.02338 0.00747 -0.03171 C -0.00521 -0.03981 -0.02101 -0.0463 -0.03785 -0.05046 C -0.0842 -0.06366 -0.12431 -0.05995 -0.12743 -0.03819 C -0.13194 -0.01782 -0.09687 0.0088 -0.05052 0.02245 C -0.02951 0.02778 -0.00937 0.03033 0.00642 0.0294 C 0.02014 0.0294 0.03507 0.02662 0.05069 0.02245 C 0.09705 0.0088 0.13229 -0.01944 0.1276 -0.03981 C 0.12448 -0.05995 0.08438 -0.06528 0.03802 -0.05162 C 0.01597 -0.04491 -0.00417 -0.03565 -0.01771 -0.025 C -0.02951 -0.01643 -0.04097 -0.00717 -0.05365 0.00486 C -0.09062 0.04398 -0.11285 0.08727 -0.10226 0.10301 C -0.09271 0.11921 -0.05365 0.10185 -0.01684 0.06412 C 0.00104 0.04537 0.01597 0.02662 0.02431 0.0088 Z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60"/>
                            </p:stCondLst>
                            <p:childTnLst>
                              <p:par>
                                <p:cTn id="8" presetID="24" presetClass="emph" presetSubtype="0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ručno: oblik 2"/>
          <p:cNvSpPr/>
          <p:nvPr/>
        </p:nvSpPr>
        <p:spPr>
          <a:xfrm>
            <a:off x="2947772" y="2634517"/>
            <a:ext cx="3235842" cy="1976076"/>
          </a:xfrm>
          <a:custGeom>
            <a:avLst/>
            <a:gdLst>
              <a:gd name="connsiteX0" fmla="*/ 0 w 3744010"/>
              <a:gd name="connsiteY0" fmla="*/ 1169995 h 2339989"/>
              <a:gd name="connsiteX1" fmla="*/ 1872005 w 3744010"/>
              <a:gd name="connsiteY1" fmla="*/ 0 h 2339989"/>
              <a:gd name="connsiteX2" fmla="*/ 3744010 w 3744010"/>
              <a:gd name="connsiteY2" fmla="*/ 1169995 h 2339989"/>
              <a:gd name="connsiteX3" fmla="*/ 1872005 w 3744010"/>
              <a:gd name="connsiteY3" fmla="*/ 2339990 h 2339989"/>
              <a:gd name="connsiteX4" fmla="*/ 0 w 3744010"/>
              <a:gd name="connsiteY4" fmla="*/ 1169995 h 233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010" h="2339989">
                <a:moveTo>
                  <a:pt x="0" y="1169995"/>
                </a:moveTo>
                <a:cubicBezTo>
                  <a:pt x="0" y="523825"/>
                  <a:pt x="838125" y="0"/>
                  <a:pt x="1872005" y="0"/>
                </a:cubicBezTo>
                <a:cubicBezTo>
                  <a:pt x="2905885" y="0"/>
                  <a:pt x="3744010" y="523825"/>
                  <a:pt x="3744010" y="1169995"/>
                </a:cubicBezTo>
                <a:cubicBezTo>
                  <a:pt x="3744010" y="1816165"/>
                  <a:pt x="2905885" y="2339990"/>
                  <a:pt x="1872005" y="2339990"/>
                </a:cubicBezTo>
                <a:cubicBezTo>
                  <a:pt x="838125" y="2339990"/>
                  <a:pt x="0" y="1816165"/>
                  <a:pt x="0" y="1169995"/>
                </a:cubicBezTo>
                <a:close/>
              </a:path>
            </a:pathLst>
          </a:custGeom>
          <a:gradFill>
            <a:gsLst>
              <a:gs pos="0">
                <a:srgbClr val="FFFF00"/>
              </a:gs>
              <a:gs pos="32000">
                <a:srgbClr val="92D050"/>
              </a:gs>
              <a:gs pos="52000">
                <a:srgbClr val="FFFFCC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plastic">
            <a:bevelT w="101600" h="80600" prst="relaxedInset"/>
            <a:bevelB w="80600" h="80600"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20298" tIns="414683" rIns="620298" bIns="414683" spcCol="1270" anchor="ctr"/>
          <a:lstStyle/>
          <a:p>
            <a:pPr algn="ctr" defTabSz="21336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3600" dirty="0">
                <a:ln w="1587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PROFIT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311523" y="126440"/>
            <a:ext cx="8575065" cy="6462245"/>
            <a:chOff x="311523" y="126440"/>
            <a:chExt cx="8575065" cy="6462245"/>
          </a:xfrm>
        </p:grpSpPr>
        <p:sp>
          <p:nvSpPr>
            <p:cNvPr id="21" name="Strelica: ulijevo 20"/>
            <p:cNvSpPr/>
            <p:nvPr/>
          </p:nvSpPr>
          <p:spPr>
            <a:xfrm rot="5400000">
              <a:off x="4172622" y="4794756"/>
              <a:ext cx="885305" cy="65805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9933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z="-211800">
              <a:bevelT w="40600" h="20600" prst="relaxedInset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" name="Strelica: ulijevo 3"/>
            <p:cNvSpPr/>
            <p:nvPr/>
          </p:nvSpPr>
          <p:spPr>
            <a:xfrm rot="8820594">
              <a:off x="2473737" y="4787747"/>
              <a:ext cx="1470246" cy="647997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663300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z="-211800">
              <a:bevelT w="40600" h="20600" prst="relaxedInset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" name="Prostoručno: oblik 4"/>
            <p:cNvSpPr/>
            <p:nvPr/>
          </p:nvSpPr>
          <p:spPr>
            <a:xfrm>
              <a:off x="826853" y="4781469"/>
              <a:ext cx="2226588" cy="1296006"/>
            </a:xfrm>
            <a:custGeom>
              <a:avLst/>
              <a:gdLst>
                <a:gd name="connsiteX0" fmla="*/ 0 w 2016001"/>
                <a:gd name="connsiteY0" fmla="*/ 129601 h 1296006"/>
                <a:gd name="connsiteX1" fmla="*/ 129601 w 2016001"/>
                <a:gd name="connsiteY1" fmla="*/ 0 h 1296006"/>
                <a:gd name="connsiteX2" fmla="*/ 1886400 w 2016001"/>
                <a:gd name="connsiteY2" fmla="*/ 0 h 1296006"/>
                <a:gd name="connsiteX3" fmla="*/ 2016001 w 2016001"/>
                <a:gd name="connsiteY3" fmla="*/ 129601 h 1296006"/>
                <a:gd name="connsiteX4" fmla="*/ 2016001 w 2016001"/>
                <a:gd name="connsiteY4" fmla="*/ 1166405 h 1296006"/>
                <a:gd name="connsiteX5" fmla="*/ 1886400 w 2016001"/>
                <a:gd name="connsiteY5" fmla="*/ 1296006 h 1296006"/>
                <a:gd name="connsiteX6" fmla="*/ 129601 w 2016001"/>
                <a:gd name="connsiteY6" fmla="*/ 1296006 h 1296006"/>
                <a:gd name="connsiteX7" fmla="*/ 0 w 2016001"/>
                <a:gd name="connsiteY7" fmla="*/ 1166405 h 1296006"/>
                <a:gd name="connsiteX8" fmla="*/ 0 w 2016001"/>
                <a:gd name="connsiteY8" fmla="*/ 129601 h 129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001" h="1296006">
                  <a:moveTo>
                    <a:pt x="0" y="129601"/>
                  </a:moveTo>
                  <a:cubicBezTo>
                    <a:pt x="0" y="58024"/>
                    <a:pt x="58024" y="0"/>
                    <a:pt x="129601" y="0"/>
                  </a:cubicBezTo>
                  <a:lnTo>
                    <a:pt x="1886400" y="0"/>
                  </a:lnTo>
                  <a:cubicBezTo>
                    <a:pt x="1957977" y="0"/>
                    <a:pt x="2016001" y="58024"/>
                    <a:pt x="2016001" y="129601"/>
                  </a:cubicBezTo>
                  <a:lnTo>
                    <a:pt x="2016001" y="1166405"/>
                  </a:lnTo>
                  <a:cubicBezTo>
                    <a:pt x="2016001" y="1237982"/>
                    <a:pt x="1957977" y="1296006"/>
                    <a:pt x="1886400" y="1296006"/>
                  </a:cubicBezTo>
                  <a:lnTo>
                    <a:pt x="129601" y="1296006"/>
                  </a:lnTo>
                  <a:cubicBezTo>
                    <a:pt x="58024" y="1296006"/>
                    <a:pt x="0" y="1237982"/>
                    <a:pt x="0" y="1166405"/>
                  </a:cubicBezTo>
                  <a:lnTo>
                    <a:pt x="0" y="129601"/>
                  </a:lnTo>
                  <a:close/>
                </a:path>
              </a:pathLst>
            </a:custGeom>
            <a:solidFill>
              <a:srgbClr val="663300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09959" tIns="109959" rIns="109959" bIns="109959" spcCol="1270" anchor="ctr"/>
            <a:lstStyle/>
            <a:p>
              <a:pPr algn="ctr" defTabSz="11557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2600" b="1">
                  <a:ln w="13462">
                    <a:prstDash val="solid"/>
                  </a:ln>
                  <a:solidFill>
                    <a:srgbClr val="00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Plodnost tla</a:t>
              </a:r>
            </a:p>
          </p:txBody>
        </p:sp>
        <p:sp>
          <p:nvSpPr>
            <p:cNvPr id="6" name="Strelica: ulijevo 5"/>
            <p:cNvSpPr/>
            <p:nvPr/>
          </p:nvSpPr>
          <p:spPr>
            <a:xfrm rot="10800000">
              <a:off x="1824943" y="3262352"/>
              <a:ext cx="1437623" cy="647997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1">
                <a:lumMod val="90000"/>
              </a:schemeClr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z="-211800">
              <a:bevelT w="40600" h="20600" prst="relaxedInset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7" name="Prostoručno: oblik 6"/>
            <p:cNvSpPr/>
            <p:nvPr/>
          </p:nvSpPr>
          <p:spPr>
            <a:xfrm>
              <a:off x="311523" y="2899123"/>
              <a:ext cx="2226595" cy="1296162"/>
            </a:xfrm>
            <a:custGeom>
              <a:avLst/>
              <a:gdLst>
                <a:gd name="connsiteX0" fmla="*/ 0 w 2232007"/>
                <a:gd name="connsiteY0" fmla="*/ 129616 h 1296162"/>
                <a:gd name="connsiteX1" fmla="*/ 129616 w 2232007"/>
                <a:gd name="connsiteY1" fmla="*/ 0 h 1296162"/>
                <a:gd name="connsiteX2" fmla="*/ 2102391 w 2232007"/>
                <a:gd name="connsiteY2" fmla="*/ 0 h 1296162"/>
                <a:gd name="connsiteX3" fmla="*/ 2232007 w 2232007"/>
                <a:gd name="connsiteY3" fmla="*/ 129616 h 1296162"/>
                <a:gd name="connsiteX4" fmla="*/ 2232007 w 2232007"/>
                <a:gd name="connsiteY4" fmla="*/ 1166546 h 1296162"/>
                <a:gd name="connsiteX5" fmla="*/ 2102391 w 2232007"/>
                <a:gd name="connsiteY5" fmla="*/ 1296162 h 1296162"/>
                <a:gd name="connsiteX6" fmla="*/ 129616 w 2232007"/>
                <a:gd name="connsiteY6" fmla="*/ 1296162 h 1296162"/>
                <a:gd name="connsiteX7" fmla="*/ 0 w 2232007"/>
                <a:gd name="connsiteY7" fmla="*/ 1166546 h 1296162"/>
                <a:gd name="connsiteX8" fmla="*/ 0 w 2232007"/>
                <a:gd name="connsiteY8" fmla="*/ 129616 h 129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007" h="1296162">
                  <a:moveTo>
                    <a:pt x="0" y="129616"/>
                  </a:moveTo>
                  <a:cubicBezTo>
                    <a:pt x="0" y="58031"/>
                    <a:pt x="58031" y="0"/>
                    <a:pt x="129616" y="0"/>
                  </a:cubicBezTo>
                  <a:lnTo>
                    <a:pt x="2102391" y="0"/>
                  </a:lnTo>
                  <a:cubicBezTo>
                    <a:pt x="2173976" y="0"/>
                    <a:pt x="2232007" y="58031"/>
                    <a:pt x="2232007" y="129616"/>
                  </a:cubicBezTo>
                  <a:lnTo>
                    <a:pt x="2232007" y="1166546"/>
                  </a:lnTo>
                  <a:cubicBezTo>
                    <a:pt x="2232007" y="1238131"/>
                    <a:pt x="2173976" y="1296162"/>
                    <a:pt x="2102391" y="1296162"/>
                  </a:cubicBezTo>
                  <a:lnTo>
                    <a:pt x="129616" y="1296162"/>
                  </a:lnTo>
                  <a:cubicBezTo>
                    <a:pt x="58031" y="1296162"/>
                    <a:pt x="0" y="1238131"/>
                    <a:pt x="0" y="1166546"/>
                  </a:cubicBezTo>
                  <a:lnTo>
                    <a:pt x="0" y="129616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09963" tIns="109963" rIns="109963" bIns="109963" spcCol="1270" anchor="ctr"/>
            <a:lstStyle/>
            <a:p>
              <a:pPr algn="ctr" defTabSz="11557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2800" b="1">
                  <a:ln w="13462"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Klima</a:t>
              </a:r>
              <a:endParaRPr lang="en-US" sz="2800" b="1">
                <a:ln w="13462"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Strelica: ulijevo 7"/>
            <p:cNvSpPr/>
            <p:nvPr/>
          </p:nvSpPr>
          <p:spPr>
            <a:xfrm rot="16200000">
              <a:off x="3966814" y="1569796"/>
              <a:ext cx="1296928" cy="65805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z="-211800">
              <a:bevelT w="40600" h="20600" prst="relaxedInset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Prostoručno: oblik 8"/>
            <p:cNvSpPr/>
            <p:nvPr/>
          </p:nvSpPr>
          <p:spPr>
            <a:xfrm>
              <a:off x="3501979" y="126440"/>
              <a:ext cx="2226595" cy="1296162"/>
            </a:xfrm>
            <a:custGeom>
              <a:avLst/>
              <a:gdLst>
                <a:gd name="connsiteX0" fmla="*/ 0 w 2232007"/>
                <a:gd name="connsiteY0" fmla="*/ 129616 h 1296162"/>
                <a:gd name="connsiteX1" fmla="*/ 129616 w 2232007"/>
                <a:gd name="connsiteY1" fmla="*/ 0 h 1296162"/>
                <a:gd name="connsiteX2" fmla="*/ 2102391 w 2232007"/>
                <a:gd name="connsiteY2" fmla="*/ 0 h 1296162"/>
                <a:gd name="connsiteX3" fmla="*/ 2232007 w 2232007"/>
                <a:gd name="connsiteY3" fmla="*/ 129616 h 1296162"/>
                <a:gd name="connsiteX4" fmla="*/ 2232007 w 2232007"/>
                <a:gd name="connsiteY4" fmla="*/ 1166546 h 1296162"/>
                <a:gd name="connsiteX5" fmla="*/ 2102391 w 2232007"/>
                <a:gd name="connsiteY5" fmla="*/ 1296162 h 1296162"/>
                <a:gd name="connsiteX6" fmla="*/ 129616 w 2232007"/>
                <a:gd name="connsiteY6" fmla="*/ 1296162 h 1296162"/>
                <a:gd name="connsiteX7" fmla="*/ 0 w 2232007"/>
                <a:gd name="connsiteY7" fmla="*/ 1166546 h 1296162"/>
                <a:gd name="connsiteX8" fmla="*/ 0 w 2232007"/>
                <a:gd name="connsiteY8" fmla="*/ 129616 h 129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007" h="1296162">
                  <a:moveTo>
                    <a:pt x="0" y="129616"/>
                  </a:moveTo>
                  <a:cubicBezTo>
                    <a:pt x="0" y="58031"/>
                    <a:pt x="58031" y="0"/>
                    <a:pt x="129616" y="0"/>
                  </a:cubicBezTo>
                  <a:lnTo>
                    <a:pt x="2102391" y="0"/>
                  </a:lnTo>
                  <a:cubicBezTo>
                    <a:pt x="2173976" y="0"/>
                    <a:pt x="2232007" y="58031"/>
                    <a:pt x="2232007" y="129616"/>
                  </a:cubicBezTo>
                  <a:lnTo>
                    <a:pt x="2232007" y="1166546"/>
                  </a:lnTo>
                  <a:cubicBezTo>
                    <a:pt x="2232007" y="1238131"/>
                    <a:pt x="2173976" y="1296162"/>
                    <a:pt x="2102391" y="1296162"/>
                  </a:cubicBezTo>
                  <a:lnTo>
                    <a:pt x="129616" y="1296162"/>
                  </a:lnTo>
                  <a:cubicBezTo>
                    <a:pt x="58031" y="1296162"/>
                    <a:pt x="0" y="1238131"/>
                    <a:pt x="0" y="1166546"/>
                  </a:cubicBezTo>
                  <a:lnTo>
                    <a:pt x="0" y="129616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09963" tIns="109963" rIns="109963" bIns="109963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2800" b="1">
                  <a:ln w="6600"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Gnojidba</a:t>
              </a:r>
            </a:p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b="1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(analiza tla, preporuka gnojidbe)</a:t>
              </a:r>
              <a:endParaRPr lang="en-US" b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Strelica: ulijevo 9"/>
            <p:cNvSpPr/>
            <p:nvPr/>
          </p:nvSpPr>
          <p:spPr>
            <a:xfrm rot="18812681">
              <a:off x="5195941" y="1712463"/>
              <a:ext cx="1532863" cy="65805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00FF99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z="-211800">
              <a:bevelT w="40600" h="20600" prst="relaxedInset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1" name="Prostoručno: oblik 10"/>
            <p:cNvSpPr/>
            <p:nvPr/>
          </p:nvSpPr>
          <p:spPr>
            <a:xfrm>
              <a:off x="5943045" y="975748"/>
              <a:ext cx="2226588" cy="1296000"/>
            </a:xfrm>
            <a:custGeom>
              <a:avLst/>
              <a:gdLst>
                <a:gd name="connsiteX0" fmla="*/ 0 w 2412918"/>
                <a:gd name="connsiteY0" fmla="*/ 97963 h 979626"/>
                <a:gd name="connsiteX1" fmla="*/ 97963 w 2412918"/>
                <a:gd name="connsiteY1" fmla="*/ 0 h 979626"/>
                <a:gd name="connsiteX2" fmla="*/ 2314955 w 2412918"/>
                <a:gd name="connsiteY2" fmla="*/ 0 h 979626"/>
                <a:gd name="connsiteX3" fmla="*/ 2412918 w 2412918"/>
                <a:gd name="connsiteY3" fmla="*/ 97963 h 979626"/>
                <a:gd name="connsiteX4" fmla="*/ 2412918 w 2412918"/>
                <a:gd name="connsiteY4" fmla="*/ 881663 h 979626"/>
                <a:gd name="connsiteX5" fmla="*/ 2314955 w 2412918"/>
                <a:gd name="connsiteY5" fmla="*/ 979626 h 979626"/>
                <a:gd name="connsiteX6" fmla="*/ 97963 w 2412918"/>
                <a:gd name="connsiteY6" fmla="*/ 979626 h 979626"/>
                <a:gd name="connsiteX7" fmla="*/ 0 w 2412918"/>
                <a:gd name="connsiteY7" fmla="*/ 881663 h 979626"/>
                <a:gd name="connsiteX8" fmla="*/ 0 w 2412918"/>
                <a:gd name="connsiteY8" fmla="*/ 97963 h 9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2918" h="979626">
                  <a:moveTo>
                    <a:pt x="0" y="97963"/>
                  </a:moveTo>
                  <a:cubicBezTo>
                    <a:pt x="0" y="43860"/>
                    <a:pt x="43860" y="0"/>
                    <a:pt x="97963" y="0"/>
                  </a:cubicBezTo>
                  <a:lnTo>
                    <a:pt x="2314955" y="0"/>
                  </a:lnTo>
                  <a:cubicBezTo>
                    <a:pt x="2369058" y="0"/>
                    <a:pt x="2412918" y="43860"/>
                    <a:pt x="2412918" y="97963"/>
                  </a:cubicBezTo>
                  <a:lnTo>
                    <a:pt x="2412918" y="881663"/>
                  </a:lnTo>
                  <a:cubicBezTo>
                    <a:pt x="2412918" y="935766"/>
                    <a:pt x="2369058" y="979626"/>
                    <a:pt x="2314955" y="979626"/>
                  </a:cubicBezTo>
                  <a:lnTo>
                    <a:pt x="97963" y="979626"/>
                  </a:lnTo>
                  <a:cubicBezTo>
                    <a:pt x="43860" y="979626"/>
                    <a:pt x="0" y="935766"/>
                    <a:pt x="0" y="881663"/>
                  </a:cubicBezTo>
                  <a:lnTo>
                    <a:pt x="0" y="97963"/>
                  </a:lnTo>
                  <a:close/>
                </a:path>
              </a:pathLst>
            </a:custGeom>
            <a:solidFill>
              <a:srgbClr val="00FF99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00692" tIns="100692" rIns="100692" bIns="100692" spcCol="1270" anchor="ctr"/>
            <a:lstStyle/>
            <a:p>
              <a:pPr algn="ctr" defTabSz="11557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2800" b="1">
                  <a:ln w="13462">
                    <a:prstDash val="solid"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Usjev i kultivar</a:t>
              </a:r>
              <a:endParaRPr lang="en-US" sz="2800" b="1">
                <a:ln w="13462"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Strelica: ulijevo 12"/>
            <p:cNvSpPr/>
            <p:nvPr/>
          </p:nvSpPr>
          <p:spPr>
            <a:xfrm rot="21517212">
              <a:off x="6019698" y="3217378"/>
              <a:ext cx="1687464" cy="659653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z="-211800">
              <a:bevelT w="40600" h="20600" prst="relaxedInset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" name="Prostoručno: oblik 13"/>
            <p:cNvSpPr/>
            <p:nvPr/>
          </p:nvSpPr>
          <p:spPr>
            <a:xfrm>
              <a:off x="6660000" y="2924839"/>
              <a:ext cx="2226588" cy="1296161"/>
            </a:xfrm>
            <a:custGeom>
              <a:avLst/>
              <a:gdLst>
                <a:gd name="connsiteX0" fmla="*/ 0 w 1871998"/>
                <a:gd name="connsiteY0" fmla="*/ 129616 h 1296161"/>
                <a:gd name="connsiteX1" fmla="*/ 129616 w 1871998"/>
                <a:gd name="connsiteY1" fmla="*/ 0 h 1296161"/>
                <a:gd name="connsiteX2" fmla="*/ 1742382 w 1871998"/>
                <a:gd name="connsiteY2" fmla="*/ 0 h 1296161"/>
                <a:gd name="connsiteX3" fmla="*/ 1871998 w 1871998"/>
                <a:gd name="connsiteY3" fmla="*/ 129616 h 1296161"/>
                <a:gd name="connsiteX4" fmla="*/ 1871998 w 1871998"/>
                <a:gd name="connsiteY4" fmla="*/ 1166545 h 1296161"/>
                <a:gd name="connsiteX5" fmla="*/ 1742382 w 1871998"/>
                <a:gd name="connsiteY5" fmla="*/ 1296161 h 1296161"/>
                <a:gd name="connsiteX6" fmla="*/ 129616 w 1871998"/>
                <a:gd name="connsiteY6" fmla="*/ 1296161 h 1296161"/>
                <a:gd name="connsiteX7" fmla="*/ 0 w 1871998"/>
                <a:gd name="connsiteY7" fmla="*/ 1166545 h 1296161"/>
                <a:gd name="connsiteX8" fmla="*/ 0 w 1871998"/>
                <a:gd name="connsiteY8" fmla="*/ 129616 h 129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1998" h="1296161">
                  <a:moveTo>
                    <a:pt x="0" y="129616"/>
                  </a:moveTo>
                  <a:cubicBezTo>
                    <a:pt x="0" y="58031"/>
                    <a:pt x="58031" y="0"/>
                    <a:pt x="129616" y="0"/>
                  </a:cubicBezTo>
                  <a:lnTo>
                    <a:pt x="1742382" y="0"/>
                  </a:lnTo>
                  <a:cubicBezTo>
                    <a:pt x="1813967" y="0"/>
                    <a:pt x="1871998" y="58031"/>
                    <a:pt x="1871998" y="129616"/>
                  </a:cubicBezTo>
                  <a:lnTo>
                    <a:pt x="1871998" y="1166545"/>
                  </a:lnTo>
                  <a:cubicBezTo>
                    <a:pt x="1871998" y="1238130"/>
                    <a:pt x="1813967" y="1296161"/>
                    <a:pt x="1742382" y="1296161"/>
                  </a:cubicBezTo>
                  <a:lnTo>
                    <a:pt x="129616" y="1296161"/>
                  </a:lnTo>
                  <a:cubicBezTo>
                    <a:pt x="58031" y="1296161"/>
                    <a:pt x="0" y="1238130"/>
                    <a:pt x="0" y="1166545"/>
                  </a:cubicBezTo>
                  <a:lnTo>
                    <a:pt x="0" y="129616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09963" tIns="109963" rIns="109963" bIns="109963" spcCol="1270" anchor="ctr"/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2800" b="1">
                  <a:ln w="13462"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Zaštita</a:t>
              </a:r>
            </a:p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1600" b="1">
                  <a:ln w="13462"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(bolesti, štetočine i korovi)</a:t>
              </a:r>
            </a:p>
          </p:txBody>
        </p:sp>
        <p:sp>
          <p:nvSpPr>
            <p:cNvPr id="15" name="Strelica: ulijevo 14"/>
            <p:cNvSpPr/>
            <p:nvPr/>
          </p:nvSpPr>
          <p:spPr>
            <a:xfrm rot="1541707">
              <a:off x="5726197" y="4636951"/>
              <a:ext cx="1391714" cy="659653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CC99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z="-211800">
              <a:bevelT w="40600" h="20600" prst="relaxedInset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" name="Prostoručno: oblik 15"/>
            <p:cNvSpPr/>
            <p:nvPr/>
          </p:nvSpPr>
          <p:spPr>
            <a:xfrm>
              <a:off x="6446787" y="4626031"/>
              <a:ext cx="2226588" cy="1296161"/>
            </a:xfrm>
            <a:custGeom>
              <a:avLst/>
              <a:gdLst>
                <a:gd name="connsiteX0" fmla="*/ 0 w 1871998"/>
                <a:gd name="connsiteY0" fmla="*/ 129616 h 1296161"/>
                <a:gd name="connsiteX1" fmla="*/ 129616 w 1871998"/>
                <a:gd name="connsiteY1" fmla="*/ 0 h 1296161"/>
                <a:gd name="connsiteX2" fmla="*/ 1742382 w 1871998"/>
                <a:gd name="connsiteY2" fmla="*/ 0 h 1296161"/>
                <a:gd name="connsiteX3" fmla="*/ 1871998 w 1871998"/>
                <a:gd name="connsiteY3" fmla="*/ 129616 h 1296161"/>
                <a:gd name="connsiteX4" fmla="*/ 1871998 w 1871998"/>
                <a:gd name="connsiteY4" fmla="*/ 1166545 h 1296161"/>
                <a:gd name="connsiteX5" fmla="*/ 1742382 w 1871998"/>
                <a:gd name="connsiteY5" fmla="*/ 1296161 h 1296161"/>
                <a:gd name="connsiteX6" fmla="*/ 129616 w 1871998"/>
                <a:gd name="connsiteY6" fmla="*/ 1296161 h 1296161"/>
                <a:gd name="connsiteX7" fmla="*/ 0 w 1871998"/>
                <a:gd name="connsiteY7" fmla="*/ 1166545 h 1296161"/>
                <a:gd name="connsiteX8" fmla="*/ 0 w 1871998"/>
                <a:gd name="connsiteY8" fmla="*/ 129616 h 129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1998" h="1296161">
                  <a:moveTo>
                    <a:pt x="0" y="129616"/>
                  </a:moveTo>
                  <a:cubicBezTo>
                    <a:pt x="0" y="58031"/>
                    <a:pt x="58031" y="0"/>
                    <a:pt x="129616" y="0"/>
                  </a:cubicBezTo>
                  <a:lnTo>
                    <a:pt x="1742382" y="0"/>
                  </a:lnTo>
                  <a:cubicBezTo>
                    <a:pt x="1813967" y="0"/>
                    <a:pt x="1871998" y="58031"/>
                    <a:pt x="1871998" y="129616"/>
                  </a:cubicBezTo>
                  <a:lnTo>
                    <a:pt x="1871998" y="1166545"/>
                  </a:lnTo>
                  <a:cubicBezTo>
                    <a:pt x="1871998" y="1238130"/>
                    <a:pt x="1813967" y="1296161"/>
                    <a:pt x="1742382" y="1296161"/>
                  </a:cubicBezTo>
                  <a:lnTo>
                    <a:pt x="129616" y="1296161"/>
                  </a:lnTo>
                  <a:cubicBezTo>
                    <a:pt x="58031" y="1296161"/>
                    <a:pt x="0" y="1238130"/>
                    <a:pt x="0" y="1166545"/>
                  </a:cubicBezTo>
                  <a:lnTo>
                    <a:pt x="0" y="129616"/>
                  </a:lnTo>
                  <a:close/>
                </a:path>
              </a:pathLst>
            </a:custGeom>
            <a:solidFill>
              <a:srgbClr val="FFCC99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09963" tIns="109963" rIns="109963" bIns="109963" spcCol="1270" anchor="ctr"/>
            <a:lstStyle/>
            <a:p>
              <a:pPr algn="ctr" defTabSz="11557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2800" b="1">
                  <a:ln w="9525"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Uređenje</a:t>
              </a:r>
              <a:r>
                <a:rPr lang="hr-HR" sz="2800" b="1">
                  <a:ln w="9525"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hr-HR" sz="1400" b="1">
                  <a:ln w="9525"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rPr>
                <a:t>poljoprivrednog zemljišta</a:t>
              </a:r>
              <a:endParaRPr lang="hr-HR" sz="1400" b="1">
                <a:ln w="13462"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Strelica: ulijevo 18"/>
            <p:cNvSpPr/>
            <p:nvPr/>
          </p:nvSpPr>
          <p:spPr>
            <a:xfrm rot="13421868">
              <a:off x="2749349" y="1772989"/>
              <a:ext cx="1271092" cy="647997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339933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z="-211800">
              <a:bevelT w="40600" h="20600" prst="relaxedInset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8" name="Prostoručno: oblik 17"/>
            <p:cNvSpPr/>
            <p:nvPr/>
          </p:nvSpPr>
          <p:spPr>
            <a:xfrm>
              <a:off x="1035970" y="962525"/>
              <a:ext cx="2226595" cy="1296162"/>
            </a:xfrm>
            <a:custGeom>
              <a:avLst/>
              <a:gdLst>
                <a:gd name="connsiteX0" fmla="*/ 0 w 2232007"/>
                <a:gd name="connsiteY0" fmla="*/ 129616 h 1296162"/>
                <a:gd name="connsiteX1" fmla="*/ 129616 w 2232007"/>
                <a:gd name="connsiteY1" fmla="*/ 0 h 1296162"/>
                <a:gd name="connsiteX2" fmla="*/ 2102391 w 2232007"/>
                <a:gd name="connsiteY2" fmla="*/ 0 h 1296162"/>
                <a:gd name="connsiteX3" fmla="*/ 2232007 w 2232007"/>
                <a:gd name="connsiteY3" fmla="*/ 129616 h 1296162"/>
                <a:gd name="connsiteX4" fmla="*/ 2232007 w 2232007"/>
                <a:gd name="connsiteY4" fmla="*/ 1166546 h 1296162"/>
                <a:gd name="connsiteX5" fmla="*/ 2102391 w 2232007"/>
                <a:gd name="connsiteY5" fmla="*/ 1296162 h 1296162"/>
                <a:gd name="connsiteX6" fmla="*/ 129616 w 2232007"/>
                <a:gd name="connsiteY6" fmla="*/ 1296162 h 1296162"/>
                <a:gd name="connsiteX7" fmla="*/ 0 w 2232007"/>
                <a:gd name="connsiteY7" fmla="*/ 1166546 h 1296162"/>
                <a:gd name="connsiteX8" fmla="*/ 0 w 2232007"/>
                <a:gd name="connsiteY8" fmla="*/ 129616 h 129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007" h="1296162">
                  <a:moveTo>
                    <a:pt x="0" y="129616"/>
                  </a:moveTo>
                  <a:cubicBezTo>
                    <a:pt x="0" y="58031"/>
                    <a:pt x="58031" y="0"/>
                    <a:pt x="129616" y="0"/>
                  </a:cubicBezTo>
                  <a:lnTo>
                    <a:pt x="2102391" y="0"/>
                  </a:lnTo>
                  <a:cubicBezTo>
                    <a:pt x="2173976" y="0"/>
                    <a:pt x="2232007" y="58031"/>
                    <a:pt x="2232007" y="129616"/>
                  </a:cubicBezTo>
                  <a:lnTo>
                    <a:pt x="2232007" y="1166546"/>
                  </a:lnTo>
                  <a:cubicBezTo>
                    <a:pt x="2232007" y="1238131"/>
                    <a:pt x="2173976" y="1296162"/>
                    <a:pt x="2102391" y="1296162"/>
                  </a:cubicBezTo>
                  <a:lnTo>
                    <a:pt x="129616" y="1296162"/>
                  </a:lnTo>
                  <a:cubicBezTo>
                    <a:pt x="58031" y="1296162"/>
                    <a:pt x="0" y="1238131"/>
                    <a:pt x="0" y="1166546"/>
                  </a:cubicBezTo>
                  <a:lnTo>
                    <a:pt x="0" y="129616"/>
                  </a:lnTo>
                  <a:close/>
                </a:path>
              </a:pathLst>
            </a:custGeom>
            <a:solidFill>
              <a:srgbClr val="339933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09963" tIns="109963" rIns="109963" bIns="109963" spcCol="1270" anchor="ctr"/>
            <a:lstStyle/>
            <a:p>
              <a:pPr algn="ctr" defTabSz="11557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2800" b="1" dirty="0">
                  <a:ln w="13462">
                    <a:prstDash val="solid"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Znanje</a:t>
              </a:r>
              <a:endParaRPr lang="en-US" sz="2800" b="1" dirty="0">
                <a:ln w="13462"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Prostoručno: oblik 16"/>
            <p:cNvSpPr/>
            <p:nvPr/>
          </p:nvSpPr>
          <p:spPr>
            <a:xfrm>
              <a:off x="3501979" y="5292523"/>
              <a:ext cx="2226595" cy="1296162"/>
            </a:xfrm>
            <a:custGeom>
              <a:avLst/>
              <a:gdLst>
                <a:gd name="connsiteX0" fmla="*/ 0 w 2232007"/>
                <a:gd name="connsiteY0" fmla="*/ 129616 h 1296162"/>
                <a:gd name="connsiteX1" fmla="*/ 129616 w 2232007"/>
                <a:gd name="connsiteY1" fmla="*/ 0 h 1296162"/>
                <a:gd name="connsiteX2" fmla="*/ 2102391 w 2232007"/>
                <a:gd name="connsiteY2" fmla="*/ 0 h 1296162"/>
                <a:gd name="connsiteX3" fmla="*/ 2232007 w 2232007"/>
                <a:gd name="connsiteY3" fmla="*/ 129616 h 1296162"/>
                <a:gd name="connsiteX4" fmla="*/ 2232007 w 2232007"/>
                <a:gd name="connsiteY4" fmla="*/ 1166546 h 1296162"/>
                <a:gd name="connsiteX5" fmla="*/ 2102391 w 2232007"/>
                <a:gd name="connsiteY5" fmla="*/ 1296162 h 1296162"/>
                <a:gd name="connsiteX6" fmla="*/ 129616 w 2232007"/>
                <a:gd name="connsiteY6" fmla="*/ 1296162 h 1296162"/>
                <a:gd name="connsiteX7" fmla="*/ 0 w 2232007"/>
                <a:gd name="connsiteY7" fmla="*/ 1166546 h 1296162"/>
                <a:gd name="connsiteX8" fmla="*/ 0 w 2232007"/>
                <a:gd name="connsiteY8" fmla="*/ 129616 h 129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007" h="1296162">
                  <a:moveTo>
                    <a:pt x="0" y="129616"/>
                  </a:moveTo>
                  <a:cubicBezTo>
                    <a:pt x="0" y="58031"/>
                    <a:pt x="58031" y="0"/>
                    <a:pt x="129616" y="0"/>
                  </a:cubicBezTo>
                  <a:lnTo>
                    <a:pt x="2102391" y="0"/>
                  </a:lnTo>
                  <a:cubicBezTo>
                    <a:pt x="2173976" y="0"/>
                    <a:pt x="2232007" y="58031"/>
                    <a:pt x="2232007" y="129616"/>
                  </a:cubicBezTo>
                  <a:lnTo>
                    <a:pt x="2232007" y="1166546"/>
                  </a:lnTo>
                  <a:cubicBezTo>
                    <a:pt x="2232007" y="1238131"/>
                    <a:pt x="2173976" y="1296162"/>
                    <a:pt x="2102391" y="1296162"/>
                  </a:cubicBezTo>
                  <a:lnTo>
                    <a:pt x="129616" y="1296162"/>
                  </a:lnTo>
                  <a:cubicBezTo>
                    <a:pt x="58031" y="1296162"/>
                    <a:pt x="0" y="1238131"/>
                    <a:pt x="0" y="1166546"/>
                  </a:cubicBezTo>
                  <a:lnTo>
                    <a:pt x="0" y="129616"/>
                  </a:lnTo>
                  <a:close/>
                </a:path>
              </a:pathLst>
            </a:custGeom>
            <a:solidFill>
              <a:srgbClr val="FF9933"/>
            </a:solidFill>
            <a:scene3d>
              <a:camera prst="perspectiveLeft" zoom="91000"/>
              <a:lightRig rig="threePt" dir="t">
                <a:rot lat="0" lon="0" rev="20640000"/>
              </a:lightRig>
            </a:scene3d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09963" tIns="109963" rIns="109963" bIns="109963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2800" b="1">
                  <a:ln w="6600"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Razina agrotehnike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9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000" y="265253"/>
            <a:ext cx="8928000" cy="647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85000"/>
              </a:lnSpc>
              <a:spcAft>
                <a:spcPts val="1200"/>
              </a:spcAft>
              <a:defRPr/>
            </a:pPr>
            <a:r>
              <a:rPr lang="hr-H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Kemijska analiza tla</a:t>
            </a: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hr-HR" sz="2800" b="1" dirty="0">
                <a:cs typeface="Arial" charset="0"/>
              </a:rPr>
              <a:t>predstavlja ključ za dobivanje visokih priroda uz racionalnu primjenu gnojiva. U tom smislu </a:t>
            </a:r>
            <a:r>
              <a:rPr lang="hr-H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sustav kontrole plodnosti tla</a:t>
            </a:r>
            <a:r>
              <a:rPr lang="hr-HR" sz="2800" b="1" i="1" dirty="0">
                <a:cs typeface="Arial" charset="0"/>
              </a:rPr>
              <a:t> </a:t>
            </a:r>
            <a:r>
              <a:rPr lang="hr-HR" sz="2800" b="1" i="1" dirty="0">
                <a:solidFill>
                  <a:srgbClr val="FF0000"/>
                </a:solidFill>
                <a:cs typeface="Arial" charset="0"/>
              </a:rPr>
              <a:t>podrazumijeva sustavno prikupljanje svih relevantnih fizikalno-kemijskih podataka o tlu i njegovom korištenju, agrotehnici, vremenskim uvjetima itd., a </a:t>
            </a:r>
            <a:r>
              <a:rPr lang="hr-HR" sz="2800" b="1" i="1" u="sng" dirty="0">
                <a:solidFill>
                  <a:srgbClr val="FF0000"/>
                </a:solidFill>
                <a:cs typeface="Arial" charset="0"/>
              </a:rPr>
              <a:t>doprinosi boljoj raspodjeli mineralnih i organskih gnojiva, uklanjanju akutnih deficita hraniva, kemijskoj i fizikalnoj popravci tla, ekonomičnijoj proizvodnji, odnosno očuvanju i podizanju efektivne plodnosti tla čime su prirodi viši i stabilniji te manje podložni promjeni uslijed različitih vremenskih prilika</a:t>
            </a:r>
            <a:r>
              <a:rPr lang="hr-HR" sz="2800" b="1" dirty="0">
                <a:cs typeface="Arial" charset="0"/>
              </a:rPr>
              <a:t>.</a:t>
            </a:r>
          </a:p>
          <a:p>
            <a:pPr indent="360000">
              <a:lnSpc>
                <a:spcPct val="85000"/>
              </a:lnSpc>
              <a:spcAft>
                <a:spcPts val="1200"/>
              </a:spcAft>
              <a:defRPr/>
            </a:pPr>
            <a:r>
              <a:rPr lang="hr-HR" sz="2800" b="1" i="1" dirty="0">
                <a:cs typeface="Arial" charset="0"/>
              </a:rPr>
              <a:t>Uzorke tla za kemijsku analizu potrebno je uzeti nakon žetve (svakako prije gnojidbe) tako da prosječan uzorak dobro reprezentira proizvodnu površinu (parcelu), pazeći da se proporcionalno obuhvate manje nehomogenosti, a kod većih (razlika u boji, izgledu, nagibu itd.) moraju se uzeti posebni uzorci tla.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825" y="97315"/>
            <a:ext cx="8984175" cy="671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r-H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Kondicioniranje (popravke) tla</a:t>
            </a:r>
            <a:r>
              <a:rPr lang="hr-HR" sz="2400" b="1" dirty="0">
                <a:latin typeface="+mn-lt"/>
                <a:cs typeface="Arial" charset="0"/>
              </a:rPr>
              <a:t> su najčešće meliorativni zahvati podržani posebnim agrotehničkim mjerama. Od mjera popravke tala najčešća je primjena </a:t>
            </a:r>
            <a:r>
              <a:rPr lang="hr-HR" sz="2400" b="1" u="sng" dirty="0">
                <a:solidFill>
                  <a:srgbClr val="FF0000"/>
                </a:solidFill>
                <a:latin typeface="+mn-lt"/>
                <a:cs typeface="Arial" charset="0"/>
              </a:rPr>
              <a:t>poboljšivača</a:t>
            </a:r>
            <a:r>
              <a:rPr lang="hr-HR" sz="2400" b="1" dirty="0">
                <a:latin typeface="+mn-lt"/>
                <a:cs typeface="Arial" charset="0"/>
              </a:rPr>
              <a:t> (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kondicionera</a:t>
            </a:r>
            <a:r>
              <a:rPr lang="hr-HR" sz="2400" b="1" dirty="0">
                <a:latin typeface="+mn-lt"/>
                <a:cs typeface="Arial" charset="0"/>
              </a:rPr>
              <a:t>) za popravljanje kemijskih fizikalnih i bioloških svojstava tla (npr.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kalcizacija</a:t>
            </a:r>
            <a:r>
              <a:rPr lang="hr-HR" sz="2400" b="1" dirty="0">
                <a:latin typeface="+mn-lt"/>
                <a:cs typeface="Arial" charset="0"/>
              </a:rPr>
              <a:t>,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humizacija</a:t>
            </a:r>
            <a:r>
              <a:rPr lang="hr-HR" sz="2400" b="1" dirty="0">
                <a:latin typeface="+mn-lt"/>
                <a:cs typeface="Arial" charset="0"/>
              </a:rPr>
              <a:t>,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fosfatizacija</a:t>
            </a:r>
            <a:r>
              <a:rPr lang="hr-HR" sz="2400" b="1" dirty="0">
                <a:latin typeface="+mn-lt"/>
                <a:cs typeface="Arial" charset="0"/>
              </a:rPr>
              <a:t>,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primjena posrednih gnojiva</a:t>
            </a:r>
            <a:r>
              <a:rPr lang="hr-HR" sz="2400" b="1" dirty="0">
                <a:latin typeface="+mn-lt"/>
                <a:cs typeface="Arial" charset="0"/>
              </a:rPr>
              <a:t> i dr.), ali tu ubrajamo i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meliorativnu gnojidbu</a:t>
            </a:r>
            <a:r>
              <a:rPr lang="hr-HR" sz="2400" b="1" dirty="0">
                <a:latin typeface="+mn-lt"/>
                <a:cs typeface="Arial" charset="0"/>
              </a:rPr>
              <a:t>,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restauraciju degradiranih površina </a:t>
            </a:r>
            <a:r>
              <a:rPr lang="hr-HR" sz="2400" b="1" dirty="0">
                <a:latin typeface="+mn-lt"/>
                <a:cs typeface="Arial" charset="0"/>
              </a:rPr>
              <a:t>poplavama, erozijom i rudokopima, ili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raščišćavanjem zemljišta</a:t>
            </a:r>
            <a:r>
              <a:rPr lang="hr-HR" sz="2400" b="1" dirty="0">
                <a:latin typeface="+mn-lt"/>
                <a:cs typeface="Arial" charset="0"/>
              </a:rPr>
              <a:t>.</a:t>
            </a:r>
          </a:p>
          <a:p>
            <a:pPr indent="357188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r-HR" sz="2400" b="1" dirty="0">
                <a:latin typeface="+mn-lt"/>
                <a:cs typeface="Arial" charset="0"/>
              </a:rPr>
              <a:t>Kad se razmišlja o gnojidbi kao mjeri za popravak tala, onda treba znati da </a:t>
            </a:r>
            <a:r>
              <a:rPr lang="hr-H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prava mineralna gnojiva</a:t>
            </a:r>
            <a:r>
              <a:rPr lang="hr-HR" sz="2400" b="1" i="1" dirty="0">
                <a:latin typeface="+mn-lt"/>
                <a:cs typeface="Arial" charset="0"/>
              </a:rPr>
              <a:t> sadrže neophodne elemente</a:t>
            </a:r>
            <a:r>
              <a:rPr lang="hr-HR" sz="2400" b="1" dirty="0">
                <a:latin typeface="+mn-lt"/>
                <a:cs typeface="Arial" charset="0"/>
              </a:rPr>
              <a:t>, a </a:t>
            </a:r>
            <a:r>
              <a:rPr lang="hr-H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posredna gnojiva</a:t>
            </a:r>
            <a:r>
              <a:rPr lang="hr-HR" sz="2400" b="1" i="1" dirty="0">
                <a:latin typeface="+mn-lt"/>
                <a:cs typeface="Arial" charset="0"/>
              </a:rPr>
              <a:t> ih mobiliziraju iz rezervi tla</a:t>
            </a:r>
            <a:r>
              <a:rPr lang="hr-HR" sz="2400" b="1" dirty="0">
                <a:latin typeface="+mn-lt"/>
                <a:cs typeface="Arial" charset="0"/>
              </a:rPr>
              <a:t>, bilo poboljšanjem njegovih fizičkih svojstava ili putem kemijskih i bioloških promjena koje izazivaju u tlu. U tu grupu spadaju i poboljšivači za </a:t>
            </a:r>
            <a:r>
              <a:rPr lang="hr-HR" sz="2400" b="1" i="1" dirty="0">
                <a:latin typeface="+mn-lt"/>
                <a:cs typeface="Arial" charset="0"/>
              </a:rPr>
              <a:t>kalcizaciju (vapnjenje tla)</a:t>
            </a:r>
            <a:r>
              <a:rPr lang="hr-HR" sz="2400" b="1" dirty="0">
                <a:latin typeface="+mn-lt"/>
                <a:cs typeface="Arial" charset="0"/>
              </a:rPr>
              <a:t>, </a:t>
            </a:r>
            <a:r>
              <a:rPr lang="hr-HR" sz="2400" b="1" i="1" dirty="0">
                <a:latin typeface="+mn-lt"/>
                <a:cs typeface="Arial" charset="0"/>
              </a:rPr>
              <a:t>uporaba gipsa</a:t>
            </a:r>
            <a:r>
              <a:rPr lang="hr-HR" sz="2400" b="1" dirty="0">
                <a:latin typeface="+mn-lt"/>
                <a:cs typeface="Arial" charset="0"/>
              </a:rPr>
              <a:t> i sl.</a:t>
            </a:r>
          </a:p>
          <a:p>
            <a:pPr indent="357188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r-H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Posredna (neizravna) gnojiva</a:t>
            </a:r>
            <a:r>
              <a:rPr lang="hr-HR" sz="2400" b="1" dirty="0">
                <a:latin typeface="+mn-lt"/>
                <a:cs typeface="Arial" charset="0"/>
              </a:rPr>
              <a:t> mogu sadržavati biogene elemente, ali u obliku koje biljke ne mogu odmah usvojiti (npr.: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humus</a:t>
            </a:r>
            <a:r>
              <a:rPr lang="hr-HR" sz="2400" b="1" dirty="0">
                <a:latin typeface="+mn-lt"/>
                <a:cs typeface="Arial" charset="0"/>
              </a:rPr>
              <a:t>,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treset</a:t>
            </a:r>
            <a:r>
              <a:rPr lang="hr-HR" sz="2400" b="1" dirty="0">
                <a:latin typeface="+mn-lt"/>
                <a:cs typeface="Arial" charset="0"/>
              </a:rPr>
              <a:t>,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vapno</a:t>
            </a:r>
            <a:r>
              <a:rPr lang="hr-HR" sz="2400" b="1" i="1" dirty="0">
                <a:latin typeface="+mn-lt"/>
                <a:cs typeface="Arial" charset="0"/>
              </a:rPr>
              <a:t>,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gips</a:t>
            </a:r>
            <a:r>
              <a:rPr lang="hr-HR" sz="2400" b="1" i="1" dirty="0">
                <a:latin typeface="+mn-lt"/>
                <a:cs typeface="Arial" charset="0"/>
              </a:rPr>
              <a:t>,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bakterijalna gnojiva</a:t>
            </a:r>
            <a:r>
              <a:rPr lang="hr-HR" sz="2400" b="1" dirty="0">
                <a:latin typeface="+mn-lt"/>
                <a:cs typeface="Arial" charset="0"/>
              </a:rPr>
              <a:t> i dr.) te tako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utječu posredno</a:t>
            </a:r>
            <a:r>
              <a:rPr lang="hr-HR" sz="2400" b="1" dirty="0">
                <a:latin typeface="+mn-lt"/>
                <a:cs typeface="Arial" charset="0"/>
              </a:rPr>
              <a:t> (npr. potiču mikrobiološku aktivnost, neutraliziraju kiselost, djeluju preko poboljšanja strukture tla itd.), ili </a:t>
            </a: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neposredno nakon transformacije</a:t>
            </a:r>
            <a:r>
              <a:rPr lang="hr-HR" sz="2400" b="1" dirty="0">
                <a:latin typeface="+mn-lt"/>
                <a:cs typeface="Arial" charset="0"/>
              </a:rPr>
              <a:t> (mikrobiološke ili kemijske) u biljci pristupačne spojeve.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425" y="126227"/>
            <a:ext cx="9000000" cy="675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r-H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Pad koncentracije humusa</a:t>
            </a:r>
            <a:r>
              <a:rPr lang="hr-HR" sz="2800" b="1" i="1" dirty="0">
                <a:latin typeface="+mn-lt"/>
                <a:cs typeface="Arial" charset="0"/>
              </a:rPr>
              <a:t> </a:t>
            </a:r>
            <a:r>
              <a:rPr lang="hr-HR" sz="2800" b="1" dirty="0">
                <a:latin typeface="+mn-lt"/>
                <a:cs typeface="Arial" charset="0"/>
              </a:rPr>
              <a:t>je redovita pojava u </a:t>
            </a:r>
            <a:r>
              <a:rPr lang="hr-HR" sz="2800" b="1" i="1" dirty="0">
                <a:latin typeface="+mn-lt"/>
                <a:cs typeface="Arial" charset="0"/>
              </a:rPr>
              <a:t>antropogeniziranim</a:t>
            </a:r>
            <a:r>
              <a:rPr lang="hr-HR" sz="2800" b="1" dirty="0">
                <a:latin typeface="+mn-lt"/>
                <a:cs typeface="Arial" charset="0"/>
              </a:rPr>
              <a:t> (poljoprivrednim) tlima u kojima je redovito manje humusa u odnosu na neobrađivana tla.</a:t>
            </a:r>
          </a:p>
          <a:p>
            <a:pPr indent="360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r-HR" sz="2800" b="1" i="1" dirty="0">
                <a:latin typeface="+mn-lt"/>
                <a:cs typeface="Arial" charset="0"/>
              </a:rPr>
              <a:t>Uzroci opadanja humusa su intenzivna obrada koja ubrzava oksidacijske procese, odnosno razlaganje organske tvari, ali i primjena isključivo mineralnih gnojiva</a:t>
            </a:r>
            <a:r>
              <a:rPr lang="hr-HR" sz="2800" b="1" dirty="0">
                <a:latin typeface="+mn-lt"/>
                <a:cs typeface="Arial" charset="0"/>
              </a:rPr>
              <a:t>. </a:t>
            </a:r>
            <a:r>
              <a:rPr lang="hr-HR" sz="2800" b="1" i="1" dirty="0">
                <a:latin typeface="+mn-lt"/>
                <a:cs typeface="Arial" charset="0"/>
              </a:rPr>
              <a:t>Jedan od razloga je odvajanje ratarske od stočarske proizvodnje, odvoženje ili spaljivanje žetvenih ostataka te izostanak zelene gnojidbe (sideracije)</a:t>
            </a:r>
            <a:r>
              <a:rPr lang="hr-HR" sz="2800" b="1" dirty="0">
                <a:latin typeface="+mn-lt"/>
                <a:cs typeface="Arial" charset="0"/>
              </a:rPr>
              <a:t>.</a:t>
            </a:r>
          </a:p>
          <a:p>
            <a:pPr indent="360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r-H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Acidifikacija (zakiseljavanje) tla</a:t>
            </a:r>
            <a:r>
              <a:rPr lang="hr-HR" sz="2800" b="1" i="1" dirty="0">
                <a:latin typeface="+mn-lt"/>
                <a:cs typeface="Arial" charset="0"/>
              </a:rPr>
              <a:t> je posljedica nekoliko čimbenika: p</a:t>
            </a:r>
            <a:r>
              <a:rPr lang="hr-HR" sz="2800" b="1" dirty="0">
                <a:latin typeface="+mn-lt"/>
                <a:cs typeface="Arial" charset="0"/>
              </a:rPr>
              <a:t>rimjena visoko koncentriranih i fiziološki kiselih gnojiva s malo balasta, visoke doze gnojovke, ispiranje baza iz tla (Ca i Mg), </a:t>
            </a:r>
            <a:r>
              <a:rPr lang="hr-HR" sz="2800" b="1" i="1" dirty="0">
                <a:latin typeface="+mn-lt"/>
                <a:cs typeface="Arial" charset="0"/>
              </a:rPr>
              <a:t>kisele kiše</a:t>
            </a:r>
            <a:r>
              <a:rPr lang="hr-HR" sz="2800" b="1" dirty="0">
                <a:latin typeface="+mn-lt"/>
                <a:cs typeface="Arial" charset="0"/>
              </a:rPr>
              <a:t> i dr.</a:t>
            </a:r>
          </a:p>
          <a:p>
            <a:pPr indent="360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r-HR" sz="2800" b="1" i="1" dirty="0">
                <a:latin typeface="+mn-lt"/>
                <a:cs typeface="Arial" charset="0"/>
              </a:rPr>
              <a:t>Posljedice zakiseljavanja su pad pH vrijednosti tla, gubitak Ca, pogoršanje fizikalnih i bioloških svojstava tla i konačno smanjenje plodnosti tla</a:t>
            </a:r>
            <a:r>
              <a:rPr lang="hr-HR" sz="2800" b="1" dirty="0">
                <a:latin typeface="+mn-lt"/>
                <a:cs typeface="Arial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000" y="208437"/>
            <a:ext cx="8951863" cy="642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ctr" eaLnBrk="1" hangingPunct="1">
              <a:lnSpc>
                <a:spcPct val="90000"/>
              </a:lnSpc>
              <a:defRPr/>
            </a:pPr>
            <a:r>
              <a:rPr lang="hr-HR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Filozofija ili strategija gnojidbe</a:t>
            </a:r>
          </a:p>
          <a:p>
            <a:pPr indent="541338" algn="ctr" eaLnBrk="1" hangingPunct="1">
              <a:lnSpc>
                <a:spcPct val="90000"/>
              </a:lnSpc>
              <a:defRPr/>
            </a:pPr>
            <a:endParaRPr lang="hr-HR" sz="1100" b="1" dirty="0">
              <a:latin typeface="Calibri" pitchFamily="34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hr-HR" sz="2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gnojidba tla</a:t>
            </a:r>
            <a:r>
              <a:rPr lang="hr-H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hr-HR" sz="2000" b="1" i="1" dirty="0">
                <a:latin typeface="Calibri" pitchFamily="34" charset="0"/>
                <a:cs typeface="Arial" charset="0"/>
              </a:rPr>
              <a:t>(hidroponik, kationska ravnoteža, bilanciranje hraniva, dostatnost hraniva, gnojidba na zalihu, održavanje kritične ravnoteže P i K...),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hr-HR" sz="2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gnojidba biljaka</a:t>
            </a:r>
            <a:r>
              <a:rPr lang="hr-HR" sz="2800" b="1" i="1" dirty="0">
                <a:latin typeface="Calibri" pitchFamily="34" charset="0"/>
                <a:cs typeface="Arial" charset="0"/>
              </a:rPr>
              <a:t> </a:t>
            </a:r>
            <a:r>
              <a:rPr lang="hr-HR" sz="2000" b="1" i="1" dirty="0">
                <a:latin typeface="Calibri" pitchFamily="34" charset="0"/>
                <a:cs typeface="Arial" charset="0"/>
              </a:rPr>
              <a:t>(kontrola plodnosti, management hraniva...)</a:t>
            </a:r>
            <a:r>
              <a:rPr lang="hr-HR" sz="2800" b="1" i="1" dirty="0">
                <a:latin typeface="Calibri" pitchFamily="34" charset="0"/>
                <a:cs typeface="Arial" charset="0"/>
              </a:rPr>
              <a:t>,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hr-HR" sz="2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gnojidba tla i biljaka</a:t>
            </a:r>
            <a:r>
              <a:rPr lang="hr-HR" sz="2800" b="1" i="1" dirty="0">
                <a:latin typeface="Calibri" pitchFamily="34" charset="0"/>
                <a:cs typeface="Arial" charset="0"/>
              </a:rPr>
              <a:t> </a:t>
            </a:r>
            <a:r>
              <a:rPr lang="hr-HR" sz="2000" b="1" i="1" dirty="0">
                <a:latin typeface="Calibri" pitchFamily="34" charset="0"/>
                <a:cs typeface="Arial" charset="0"/>
              </a:rPr>
              <a:t>(kontrola plodnosti, bilanciranje N, P i K, koncept ciljnog prinosa, koncept „Zemljište”...) i</a:t>
            </a:r>
            <a:endParaRPr lang="hr-HR" sz="2800" b="1" i="1" dirty="0">
              <a:latin typeface="Calibri" pitchFamily="34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hr-HR" sz="2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bez mineralne, ili bilo kakve gnojidbe</a:t>
            </a:r>
            <a:r>
              <a:rPr lang="hr-HR" sz="20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hr-HR" sz="2000" b="1" dirty="0">
                <a:cs typeface="Arial" charset="0"/>
              </a:rPr>
              <a:t>(često kad je zemljište iznajmljeno na kratak rok, kad su cijene proizvoda male a gnojiva visoke, kad je nesređeno tržište, dugi rokovi plaćanje proizvoda i sl.)</a:t>
            </a:r>
          </a:p>
          <a:p>
            <a:pPr indent="541338" eaLnBrk="1" hangingPunct="1">
              <a:lnSpc>
                <a:spcPct val="90000"/>
              </a:lnSpc>
              <a:defRPr/>
            </a:pPr>
            <a:r>
              <a:rPr lang="hr-HR" sz="2800" b="1" i="1" dirty="0">
                <a:solidFill>
                  <a:srgbClr val="FF0000"/>
                </a:solidFill>
                <a:cs typeface="Arial" charset="0"/>
              </a:rPr>
              <a:t>Kod izostanka gnojidbe proizvođači moraju biti svjesni da gube velik dio profita jer gnojidba, prema opće prihvaćenim spoznajama, čini 30 do 50% povećanja prinosa, pa često i više</a:t>
            </a:r>
            <a:r>
              <a:rPr lang="hr-HR" sz="2800" b="1" i="1" dirty="0">
                <a:cs typeface="Arial" charset="0"/>
              </a:rPr>
              <a:t>.</a:t>
            </a:r>
          </a:p>
          <a:p>
            <a:pPr indent="541338" eaLnBrk="1" hangingPunct="1">
              <a:lnSpc>
                <a:spcPct val="90000"/>
              </a:lnSpc>
              <a:defRPr/>
            </a:pPr>
            <a:r>
              <a:rPr lang="hr-H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Stvarna produktivnost</a:t>
            </a:r>
            <a:r>
              <a:rPr lang="hr-HR" sz="2800" b="1" dirty="0">
                <a:cs typeface="Arial" charset="0"/>
              </a:rPr>
              <a:t> zavisi i od motiviranosti proizvođača za proizvodni rizik, znanja, visine ulaganja, zatim od potrebe i stanja na tržištu, ekonomske politike države te socijalne i kulturne tradicije.</a:t>
            </a:r>
            <a:endParaRPr lang="hr-HR" sz="2800" b="1" i="1" dirty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000" y="123804"/>
            <a:ext cx="8918575" cy="661719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eaLnBrk="1" hangingPunct="1">
              <a:lnSpc>
                <a:spcPct val="95000"/>
              </a:lnSpc>
              <a:spcAft>
                <a:spcPts val="600"/>
              </a:spcAft>
              <a:defRPr/>
            </a:pPr>
            <a:r>
              <a:rPr lang="hr-HR" sz="2400" b="1" dirty="0">
                <a:latin typeface="+mn-lt"/>
                <a:cs typeface="Arial" charset="0"/>
              </a:rPr>
              <a:t>Najšire primjenjivana filozofija gnojidbe iz treće grupe (gnojidba tla i biljaka) je </a:t>
            </a:r>
            <a:r>
              <a:rPr lang="hr-H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koncept ciljnog prinosa</a:t>
            </a:r>
            <a:r>
              <a:rPr lang="hr-HR" sz="2400" b="1" dirty="0">
                <a:latin typeface="+mn-lt"/>
                <a:cs typeface="Arial" charset="0"/>
              </a:rPr>
              <a:t> koja zahtijeva poznavanje:</a:t>
            </a:r>
            <a:endParaRPr lang="hr-HR" sz="2400" b="1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marL="357188" indent="-357188" eaLnBrk="1" hangingPunct="1">
              <a:lnSpc>
                <a:spcPct val="95000"/>
              </a:lnSpc>
              <a:spcAft>
                <a:spcPts val="600"/>
              </a:spcAft>
              <a:buFont typeface="+mj-lt"/>
              <a:buAutoNum type="arabicParenR"/>
              <a:defRPr/>
            </a:pP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količine hraniva potrebne za postizanje jedinice gospodarskog prinosa (kg aktivne tvari po toni prinosa),</a:t>
            </a:r>
          </a:p>
          <a:p>
            <a:pPr marL="357188" indent="-357188" eaLnBrk="1" hangingPunct="1">
              <a:lnSpc>
                <a:spcPct val="95000"/>
              </a:lnSpc>
              <a:spcAft>
                <a:spcPts val="600"/>
              </a:spcAft>
              <a:buFont typeface="+mj-lt"/>
              <a:buAutoNum type="arabicParenR"/>
              <a:defRPr/>
            </a:pP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količine hraniva koju biljke mogu usvojiti iz tla i</a:t>
            </a:r>
          </a:p>
          <a:p>
            <a:pPr marL="357188" indent="-357188" eaLnBrk="1" hangingPunct="1">
              <a:lnSpc>
                <a:spcPct val="95000"/>
              </a:lnSpc>
              <a:spcAft>
                <a:spcPts val="600"/>
              </a:spcAft>
              <a:buFont typeface="+mj-lt"/>
              <a:buAutoNum type="arabicParenR"/>
              <a:defRPr/>
            </a:pPr>
            <a:r>
              <a:rPr lang="hr-HR" sz="2400" b="1" i="1" dirty="0">
                <a:solidFill>
                  <a:srgbClr val="FF0000"/>
                </a:solidFill>
                <a:latin typeface="+mn-lt"/>
                <a:cs typeface="Arial" charset="0"/>
              </a:rPr>
              <a:t>učinkovitost gnojidbe (agronomska i fiziološka učinkovitost, odnosno iskoristivosti hranjivog elementa iz gnojiva).</a:t>
            </a:r>
          </a:p>
          <a:p>
            <a:pPr indent="357188" eaLnBrk="1" hangingPunct="1">
              <a:lnSpc>
                <a:spcPct val="95000"/>
              </a:lnSpc>
              <a:spcAft>
                <a:spcPts val="600"/>
              </a:spcAft>
              <a:defRPr/>
            </a:pPr>
            <a:r>
              <a:rPr lang="hr-HR" sz="2400" b="1" i="1" dirty="0">
                <a:latin typeface="+mn-lt"/>
                <a:cs typeface="Arial" charset="0"/>
              </a:rPr>
              <a:t>Potrebna količina hraniva za postizanje jedinice gospodarskog prinosa na određenom agroekološkom području (klimatski, zemljišni i agrotehnički uvjeti, kultivari, gnojidba, tip tla, zaštita i dr.) utvrđuje se isključivo kemijskom analizom tla, biljaka i temeljem poljskih kalibracijskih pokusa (nikad „napamet”).</a:t>
            </a:r>
          </a:p>
          <a:p>
            <a:pPr indent="357188" eaLnBrk="1" hangingPunct="1">
              <a:lnSpc>
                <a:spcPct val="95000"/>
              </a:lnSpc>
              <a:spcAft>
                <a:spcPts val="600"/>
              </a:spcAft>
              <a:defRPr/>
            </a:pPr>
            <a:r>
              <a:rPr lang="hr-HR" sz="2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Učinkovitost gnojidbe</a:t>
            </a:r>
            <a:r>
              <a:rPr lang="hr-HR" sz="2200" b="1" dirty="0">
                <a:latin typeface="+mn-lt"/>
                <a:cs typeface="Arial" charset="0"/>
              </a:rPr>
              <a:t> (</a:t>
            </a:r>
            <a:r>
              <a:rPr lang="hr-HR" sz="2200" b="1" i="1" dirty="0">
                <a:latin typeface="+mn-lt"/>
                <a:cs typeface="Arial" charset="0"/>
              </a:rPr>
              <a:t>iskoristivost hraniva iz gnojiva</a:t>
            </a:r>
            <a:r>
              <a:rPr lang="hr-HR" sz="2200" b="1" dirty="0">
                <a:latin typeface="+mn-lt"/>
                <a:cs typeface="Arial" charset="0"/>
              </a:rPr>
              <a:t>) je najdelikatniji dio koncepta ciljnog prinosa i utvrđuje se povećanjem prinosa po jedinici primijenjenog gnojiva (</a:t>
            </a:r>
            <a:r>
              <a:rPr lang="hr-HR" sz="2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agronomska učinkovitost</a:t>
            </a:r>
            <a:r>
              <a:rPr lang="hr-HR" sz="2200" b="1" dirty="0">
                <a:latin typeface="+mn-lt"/>
                <a:cs typeface="Arial" charset="0"/>
              </a:rPr>
              <a:t>) ili povećanjem prinosa po jedinici usvojenog hraniva (</a:t>
            </a:r>
            <a:r>
              <a:rPr lang="hr-HR" sz="2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fiziološka učinkovitost</a:t>
            </a:r>
            <a:r>
              <a:rPr lang="hr-HR" sz="2200" b="1" dirty="0">
                <a:latin typeface="+mn-lt"/>
                <a:cs typeface="Arial" charset="0"/>
              </a:rPr>
              <a:t>).</a:t>
            </a:r>
            <a:r>
              <a:rPr lang="hr-HR" sz="2200" b="1" i="1" dirty="0">
                <a:latin typeface="+mn-lt"/>
                <a:cs typeface="Arial" charset="0"/>
              </a:rPr>
              <a:t> </a:t>
            </a:r>
            <a:r>
              <a:rPr lang="hr-HR" sz="2200" b="1" dirty="0">
                <a:latin typeface="+mn-lt"/>
                <a:cs typeface="Arial" charset="0"/>
              </a:rPr>
              <a:t>Na učinkovitost gnojidbe iznimno jako utječu biljna vrsta i svojstva gnojiva, ali i zemljišni, klimatski i agrotehnički uvjeti te učinkovitost treba češće provjeravati.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09767"/>
              </p:ext>
            </p:extLst>
          </p:nvPr>
        </p:nvGraphicFramePr>
        <p:xfrm>
          <a:off x="147637" y="675323"/>
          <a:ext cx="8848725" cy="599876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913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5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1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Kategorija</a:t>
                      </a:r>
                      <a:endParaRPr lang="hr-HR" sz="2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108000" marR="36000" marT="36000" marB="3600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Komponenta</a:t>
                      </a:r>
                      <a:endParaRPr lang="hr-HR" sz="2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967">
                <a:tc>
                  <a:txBody>
                    <a:bodyPr/>
                    <a:lstStyle/>
                    <a:p>
                      <a:pPr marL="354013" indent="-354013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1. Izvor hraniva</a:t>
                      </a:r>
                      <a:endParaRPr lang="hr-HR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200" b="1"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Osigurava uravnoteženu opskrbu elementima ishrane uključujući hraniva dostupna iz prirodnih rezervi tla i gnojiva (mineralnih i organskih) obzirom na količinu, raspoloživost i njihov omjer.</a:t>
                      </a:r>
                      <a:endParaRPr lang="hr-HR" sz="2200" b="1">
                        <a:solidFill>
                          <a:srgbClr val="CC0000"/>
                        </a:solidFill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09">
                <a:tc>
                  <a:txBody>
                    <a:bodyPr/>
                    <a:lstStyle/>
                    <a:p>
                      <a:pPr marL="354013" indent="-354013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2. Prava doza</a:t>
                      </a:r>
                      <a:endParaRPr lang="hr-HR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200" b="1"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Analiza tla/procjena bioraspoloživosti (usvojivosti) hraniva iz tla i potrebe biljaka.</a:t>
                      </a:r>
                      <a:endParaRPr lang="hr-HR" sz="2200" b="1">
                        <a:solidFill>
                          <a:srgbClr val="CC0000"/>
                        </a:solidFill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816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3. Pravo vrijeme</a:t>
                      </a:r>
                      <a:endParaRPr lang="hr-HR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200" b="1"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Podešavanje dinamike usvajanja i raspoloživosti hraniva s vremenom primjene gnojiva uz uvažavanje mogućih gubitaka iz tla.</a:t>
                      </a:r>
                      <a:endParaRPr lang="hr-HR" sz="2200" b="1">
                        <a:solidFill>
                          <a:srgbClr val="CC0000"/>
                        </a:solidFill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4. Pravo mjesto</a:t>
                      </a:r>
                      <a:endParaRPr lang="hr-HR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200" b="1"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Uvažavanje prostorne varijabilnosti parcele i specifičnih potreba usjeva obzirom na dubinu korijenovog sustava i moguće gubitke.</a:t>
                      </a:r>
                      <a:endParaRPr lang="hr-HR" sz="2200" b="1">
                        <a:solidFill>
                          <a:srgbClr val="CC0000"/>
                        </a:solidFill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5. Prava cijena</a:t>
                      </a:r>
                      <a:endParaRPr lang="hr-HR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200" b="1" dirty="0"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Optimizacija gnojidbe obzirom na cijenu gnojiva po jedinici aktivne tvari, njegovu efikasnost i učinak na popravku proizvodnih svojstava tla.</a:t>
                      </a:r>
                      <a:endParaRPr lang="hr-HR" sz="2200" b="1" dirty="0">
                        <a:solidFill>
                          <a:srgbClr val="CC0000"/>
                        </a:solidFill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637" y="89535"/>
            <a:ext cx="884872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Temeljna načela gnojidbe</a:t>
            </a:r>
            <a:endParaRPr lang="hr-H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7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12300" y="44696"/>
            <a:ext cx="8776252" cy="430887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hr-H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Opskrbljenost tla hranivima i zadatak gnojidbe</a:t>
            </a:r>
            <a:endParaRPr lang="hr-HR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24091"/>
              </p:ext>
            </p:extLst>
          </p:nvPr>
        </p:nvGraphicFramePr>
        <p:xfrm>
          <a:off x="164592" y="477000"/>
          <a:ext cx="8823959" cy="3139440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2175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8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</a:rPr>
                        <a:t>Opskrbljenost</a:t>
                      </a:r>
                      <a:endParaRPr lang="hr-HR" sz="2600" b="1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effectLst/>
                        </a:rPr>
                        <a:t>Zadatak gnojidbe</a:t>
                      </a:r>
                      <a:endParaRPr lang="hr-HR" sz="2600" b="1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solidFill>
                            <a:srgbClr val="003300"/>
                          </a:solidFill>
                          <a:effectLst/>
                        </a:rPr>
                        <a:t>Dobra</a:t>
                      </a:r>
                      <a:endParaRPr lang="hr-HR" sz="2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2000" b="1" dirty="0">
                          <a:effectLst/>
                        </a:rPr>
                        <a:t>očuvanje sadržaja hraniva na istoj razini</a:t>
                      </a:r>
                    </a:p>
                    <a:p>
                      <a:pPr marL="180975" lvl="0" indent="-1809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2000" b="1" dirty="0">
                          <a:effectLst/>
                        </a:rPr>
                        <a:t>gnoji se količinom odnesenih elemenata dovoljnom za nadoknadu prirodom</a:t>
                      </a:r>
                      <a:endParaRPr lang="hr-HR" sz="2000" b="1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solidFill>
                            <a:srgbClr val="003300"/>
                          </a:solidFill>
                          <a:effectLst/>
                        </a:rPr>
                        <a:t>Srednja</a:t>
                      </a:r>
                      <a:endParaRPr lang="hr-HR" sz="2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2000" b="1" dirty="0">
                          <a:effectLst/>
                        </a:rPr>
                        <a:t>podizanje razine opskrbljenosti hranivima</a:t>
                      </a:r>
                    </a:p>
                    <a:p>
                      <a:pPr marL="180975" lvl="0" indent="-1809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2000" b="1" dirty="0">
                          <a:effectLst/>
                        </a:rPr>
                        <a:t>gnoji se nešto većim količinama od odnošenja prirodom</a:t>
                      </a:r>
                      <a:endParaRPr lang="hr-HR" sz="2000" b="1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600" dirty="0">
                          <a:solidFill>
                            <a:srgbClr val="003300"/>
                          </a:solidFill>
                          <a:effectLst/>
                        </a:rPr>
                        <a:t>Niska</a:t>
                      </a:r>
                      <a:endParaRPr lang="hr-HR" sz="2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2000" b="1" dirty="0">
                          <a:effectLst/>
                        </a:rPr>
                        <a:t>podizanje efektivne plodnosti tla</a:t>
                      </a:r>
                    </a:p>
                    <a:p>
                      <a:pPr marL="180975" lvl="0" indent="-1809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2000" b="1" dirty="0">
                          <a:effectLst/>
                        </a:rPr>
                        <a:t>gnoji se povećanim količinama hraniva zbog osiguranja visokog priroda i obogaćivanja tla hranivima koja su u nedostatku</a:t>
                      </a:r>
                      <a:endParaRPr lang="hr-HR" sz="2000" b="1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7"/>
          <p:cNvSpPr/>
          <p:nvPr/>
        </p:nvSpPr>
        <p:spPr>
          <a:xfrm>
            <a:off x="164592" y="3790113"/>
            <a:ext cx="8823959" cy="430887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marL="630555" indent="-630555" algn="ctr">
              <a:spcBef>
                <a:spcPts val="600"/>
              </a:spcBef>
              <a:spcAft>
                <a:spcPts val="300"/>
              </a:spcAft>
            </a:pPr>
            <a:r>
              <a:rPr lang="hr-H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Opskrbljenost tla i povećanje prinosa gnojidbom</a:t>
            </a: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931702"/>
              </p:ext>
            </p:extLst>
          </p:nvPr>
        </p:nvGraphicFramePr>
        <p:xfrm>
          <a:off x="165100" y="4222750"/>
          <a:ext cx="88709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Document" r:id="rId3" imgW="3858510" imgH="1306374" progId="Word.Document.12">
                  <p:embed/>
                </p:oleObj>
              </mc:Choice>
              <mc:Fallback>
                <p:oleObj name="Document" r:id="rId3" imgW="3858510" imgH="1306374" progId="Word.Document.12">
                  <p:embed/>
                  <p:pic>
                    <p:nvPicPr>
                      <p:cNvPr id="7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100" y="4222750"/>
                        <a:ext cx="887095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7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161528" y="58507"/>
            <a:ext cx="8928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hr-HR" sz="2800" b="1" dirty="0">
                <a:solidFill>
                  <a:srgbClr val="003300"/>
                </a:solidFill>
              </a:rPr>
              <a:t>Sustav održivog korištenja zemljišta (SALUS model)</a:t>
            </a:r>
          </a:p>
        </p:txBody>
      </p:sp>
      <p:sp>
        <p:nvSpPr>
          <p:cNvPr id="7" name="Pravokutnik 6"/>
          <p:cNvSpPr/>
          <p:nvPr/>
        </p:nvSpPr>
        <p:spPr>
          <a:xfrm>
            <a:off x="181237" y="4702752"/>
            <a:ext cx="88098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hr-HR" sz="2200" b="1" dirty="0">
                <a:solidFill>
                  <a:srgbClr val="003300"/>
                </a:solidFill>
              </a:rPr>
              <a:t>	Simulacijski program SALUS (sustav održivog korištenja zemljišta) osmišljen je za modeliranje uvjeta rasta usjeva, stanja u tlu (voda, toplina i hranjive tvari) pod različitim višegodišnjim načinima korištenja tla u biljnoj proizvodnji. Omogućuje razumijevanje učinka različitih agrotehnika, ali i mogućnost usporedbe različitih agroekoloških područja pod različitim praksama gospodarenja tlom.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28" y="667049"/>
            <a:ext cx="7200000" cy="400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8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8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74638"/>
            <a:ext cx="8848725" cy="895350"/>
          </a:xfrm>
        </p:spPr>
        <p:txBody>
          <a:bodyPr lIns="18000" tIns="0" rIns="18000" bIns="0"/>
          <a:lstStyle/>
          <a:p>
            <a:pPr algn="ctr"/>
            <a:r>
              <a:rPr lang="hr-HR" altLang="sr-Latn-R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Porast prinosa ovisno o raspoloživosti </a:t>
            </a:r>
            <a:br>
              <a:rPr lang="hr-HR" altLang="sr-Latn-R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hr-HR" altLang="sr-Latn-R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hraniva i potrebi gnojidbe</a:t>
            </a:r>
          </a:p>
        </p:txBody>
      </p:sp>
      <p:graphicFrame>
        <p:nvGraphicFramePr>
          <p:cNvPr id="101579" name="Object 122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49008"/>
              </p:ext>
            </p:extLst>
          </p:nvPr>
        </p:nvGraphicFramePr>
        <p:xfrm>
          <a:off x="1228875" y="1681162"/>
          <a:ext cx="6637338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9" name="Worksheet" r:id="rId3" imgW="9153370" imgH="6000750" progId="Excel.Sheet.8">
                  <p:embed/>
                </p:oleObj>
              </mc:Choice>
              <mc:Fallback>
                <p:oleObj name="Worksheet" r:id="rId3" imgW="9153370" imgH="6000750" progId="Excel.Sheet.8">
                  <p:embed/>
                  <p:pic>
                    <p:nvPicPr>
                      <p:cNvPr id="0" name="Object 12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875" y="1681162"/>
                        <a:ext cx="6637338" cy="4351338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581" name="Freeform 1229"/>
          <p:cNvSpPr>
            <a:spLocks/>
          </p:cNvSpPr>
          <p:nvPr/>
        </p:nvSpPr>
        <p:spPr bwMode="auto">
          <a:xfrm>
            <a:off x="2124000" y="2348707"/>
            <a:ext cx="5124450" cy="2151062"/>
          </a:xfrm>
          <a:custGeom>
            <a:avLst/>
            <a:gdLst>
              <a:gd name="T0" fmla="*/ 0 w 3228"/>
              <a:gd name="T1" fmla="*/ 2147483646 h 1355"/>
              <a:gd name="T2" fmla="*/ 2147483646 w 3228"/>
              <a:gd name="T3" fmla="*/ 2147483646 h 1355"/>
              <a:gd name="T4" fmla="*/ 2147483646 w 3228"/>
              <a:gd name="T5" fmla="*/ 2147483646 h 1355"/>
              <a:gd name="T6" fmla="*/ 2147483646 w 3228"/>
              <a:gd name="T7" fmla="*/ 2147483646 h 1355"/>
              <a:gd name="T8" fmla="*/ 2147483646 w 3228"/>
              <a:gd name="T9" fmla="*/ 2147483646 h 1355"/>
              <a:gd name="T10" fmla="*/ 2147483646 w 3228"/>
              <a:gd name="T11" fmla="*/ 2147483646 h 1355"/>
              <a:gd name="T12" fmla="*/ 2147483646 w 3228"/>
              <a:gd name="T13" fmla="*/ 2147483646 h 1355"/>
              <a:gd name="T14" fmla="*/ 2147483646 w 3228"/>
              <a:gd name="T15" fmla="*/ 2147483646 h 1355"/>
              <a:gd name="T16" fmla="*/ 2147483646 w 3228"/>
              <a:gd name="T17" fmla="*/ 2147483646 h 1355"/>
              <a:gd name="T18" fmla="*/ 2147483646 w 3228"/>
              <a:gd name="T19" fmla="*/ 2147483646 h 1355"/>
              <a:gd name="T20" fmla="*/ 2147483646 w 3228"/>
              <a:gd name="T21" fmla="*/ 2147483646 h 13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28" h="1355">
                <a:moveTo>
                  <a:pt x="0" y="1355"/>
                </a:moveTo>
                <a:cubicBezTo>
                  <a:pt x="147" y="1306"/>
                  <a:pt x="295" y="1257"/>
                  <a:pt x="420" y="1193"/>
                </a:cubicBezTo>
                <a:cubicBezTo>
                  <a:pt x="545" y="1129"/>
                  <a:pt x="639" y="1067"/>
                  <a:pt x="750" y="971"/>
                </a:cubicBezTo>
                <a:cubicBezTo>
                  <a:pt x="861" y="875"/>
                  <a:pt x="985" y="727"/>
                  <a:pt x="1086" y="617"/>
                </a:cubicBezTo>
                <a:cubicBezTo>
                  <a:pt x="1187" y="507"/>
                  <a:pt x="1267" y="396"/>
                  <a:pt x="1356" y="311"/>
                </a:cubicBezTo>
                <a:cubicBezTo>
                  <a:pt x="1445" y="226"/>
                  <a:pt x="1516" y="155"/>
                  <a:pt x="1620" y="107"/>
                </a:cubicBezTo>
                <a:cubicBezTo>
                  <a:pt x="1724" y="59"/>
                  <a:pt x="1815" y="38"/>
                  <a:pt x="1980" y="23"/>
                </a:cubicBezTo>
                <a:cubicBezTo>
                  <a:pt x="2145" y="8"/>
                  <a:pt x="2457" y="0"/>
                  <a:pt x="2610" y="17"/>
                </a:cubicBezTo>
                <a:cubicBezTo>
                  <a:pt x="2763" y="34"/>
                  <a:pt x="2814" y="78"/>
                  <a:pt x="2898" y="125"/>
                </a:cubicBezTo>
                <a:cubicBezTo>
                  <a:pt x="2982" y="172"/>
                  <a:pt x="3059" y="246"/>
                  <a:pt x="3114" y="299"/>
                </a:cubicBezTo>
                <a:cubicBezTo>
                  <a:pt x="3169" y="352"/>
                  <a:pt x="3209" y="419"/>
                  <a:pt x="3228" y="443"/>
                </a:cubicBezTo>
              </a:path>
            </a:pathLst>
          </a:custGeom>
          <a:noFill/>
          <a:ln w="63500" cap="flat" cmpd="sng">
            <a:gradFill>
              <a:gsLst>
                <a:gs pos="16000">
                  <a:srgbClr val="339933"/>
                </a:gs>
                <a:gs pos="55000">
                  <a:srgbClr val="FFFF00"/>
                </a:gs>
                <a:gs pos="90000">
                  <a:srgbClr val="FF0000"/>
                </a:gs>
              </a:gsLst>
              <a:lin ang="5400000" scaled="1"/>
            </a:gra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r-HR"/>
          </a:p>
        </p:txBody>
      </p:sp>
      <p:sp>
        <p:nvSpPr>
          <p:cNvPr id="101582" name="AutoShape 1230"/>
          <p:cNvSpPr>
            <a:spLocks noChangeArrowheads="1"/>
          </p:cNvSpPr>
          <p:nvPr/>
        </p:nvSpPr>
        <p:spPr bwMode="auto">
          <a:xfrm rot="-2462809">
            <a:off x="3690938" y="2486025"/>
            <a:ext cx="220662" cy="534988"/>
          </a:xfrm>
          <a:prstGeom prst="downArrow">
            <a:avLst>
              <a:gd name="adj1" fmla="val 50000"/>
              <a:gd name="adj2" fmla="val 60612"/>
            </a:avLst>
          </a:prstGeom>
          <a:solidFill>
            <a:srgbClr val="FFFF00"/>
          </a:solidFill>
          <a:ln w="349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latin typeface="Verdana" panose="020B0604030504040204" pitchFamily="34" charset="0"/>
            </a:endParaRPr>
          </a:p>
        </p:txBody>
      </p:sp>
      <p:sp>
        <p:nvSpPr>
          <p:cNvPr id="101584" name="Text Box 1232"/>
          <p:cNvSpPr txBox="1">
            <a:spLocks noChangeArrowheads="1"/>
          </p:cNvSpPr>
          <p:nvPr/>
        </p:nvSpPr>
        <p:spPr bwMode="auto">
          <a:xfrm>
            <a:off x="4498708" y="2709000"/>
            <a:ext cx="648892" cy="479550"/>
          </a:xfrm>
          <a:prstGeom prst="rect">
            <a:avLst/>
          </a:prstGeom>
          <a:noFill/>
          <a:ln w="254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r-HR" altLang="sr-Latn-RS" sz="1200" b="1" dirty="0">
                <a:solidFill>
                  <a:srgbClr val="0000CC"/>
                </a:solidFill>
                <a:cs typeface="Calibri" panose="020F0502020204030204" pitchFamily="34" charset="0"/>
              </a:rPr>
              <a:t>prikriveni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r-HR" altLang="sr-Latn-RS" sz="1200" b="1" dirty="0">
                <a:solidFill>
                  <a:srgbClr val="0000CC"/>
                </a:solidFill>
                <a:cs typeface="Calibri" panose="020F0502020204030204" pitchFamily="34" charset="0"/>
              </a:rPr>
              <a:t>simptomi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r-HR" altLang="sr-Latn-RS" sz="1200" b="1" dirty="0">
                <a:solidFill>
                  <a:srgbClr val="0000CC"/>
                </a:solidFill>
                <a:cs typeface="Calibri" panose="020F0502020204030204" pitchFamily="34" charset="0"/>
              </a:rPr>
              <a:t>manjka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6696075" y="4524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3" name="Oval 2"/>
          <p:cNvSpPr/>
          <p:nvPr/>
        </p:nvSpPr>
        <p:spPr>
          <a:xfrm>
            <a:off x="5067137" y="5157000"/>
            <a:ext cx="296863" cy="30638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9800" y="4077000"/>
            <a:ext cx="2410200" cy="1012825"/>
            <a:chOff x="5373145" y="4330180"/>
            <a:chExt cx="2499005" cy="1013341"/>
          </a:xfrm>
        </p:grpSpPr>
        <p:sp>
          <p:nvSpPr>
            <p:cNvPr id="6" name="Freeform 5"/>
            <p:cNvSpPr/>
            <p:nvPr/>
          </p:nvSpPr>
          <p:spPr>
            <a:xfrm>
              <a:off x="5373145" y="4523954"/>
              <a:ext cx="1180465" cy="819567"/>
            </a:xfrm>
            <a:custGeom>
              <a:avLst/>
              <a:gdLst>
                <a:gd name="connsiteX0" fmla="*/ 0 w 923925"/>
                <a:gd name="connsiteY0" fmla="*/ 819150 h 819150"/>
                <a:gd name="connsiteX1" fmla="*/ 314325 w 923925"/>
                <a:gd name="connsiteY1" fmla="*/ 276225 h 819150"/>
                <a:gd name="connsiteX2" fmla="*/ 923925 w 923925"/>
                <a:gd name="connsiteY2" fmla="*/ 0 h 819150"/>
                <a:gd name="connsiteX3" fmla="*/ 923925 w 923925"/>
                <a:gd name="connsiteY3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819150">
                  <a:moveTo>
                    <a:pt x="0" y="819150"/>
                  </a:moveTo>
                  <a:cubicBezTo>
                    <a:pt x="80168" y="615950"/>
                    <a:pt x="160337" y="412750"/>
                    <a:pt x="314325" y="276225"/>
                  </a:cubicBezTo>
                  <a:cubicBezTo>
                    <a:pt x="468313" y="139700"/>
                    <a:pt x="923925" y="0"/>
                    <a:pt x="923925" y="0"/>
                  </a:cubicBezTo>
                  <a:lnTo>
                    <a:pt x="923925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r-HR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8366" y="4330180"/>
              <a:ext cx="1383784" cy="3383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hr-HR" sz="1600" b="1">
                  <a:solidFill>
                    <a:srgbClr val="FF0000"/>
                  </a:solidFill>
                  <a:latin typeface="+mn-lt"/>
                  <a:cs typeface="Arial" charset="0"/>
                </a:rPr>
                <a:t>kritična razina</a:t>
              </a:r>
            </a:p>
          </p:txBody>
        </p:sp>
      </p:grpSp>
      <p:sp>
        <p:nvSpPr>
          <p:cNvPr id="17" name="Text Box 1232"/>
          <p:cNvSpPr txBox="1">
            <a:spLocks noChangeArrowheads="1"/>
          </p:cNvSpPr>
          <p:nvPr/>
        </p:nvSpPr>
        <p:spPr bwMode="auto">
          <a:xfrm>
            <a:off x="2628000" y="3354335"/>
            <a:ext cx="641837" cy="479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r-HR" altLang="sr-Latn-RS" sz="1200" b="1" dirty="0">
                <a:solidFill>
                  <a:srgbClr val="FF0000"/>
                </a:solidFill>
                <a:cs typeface="Calibri" panose="020F0502020204030204" pitchFamily="34" charset="0"/>
              </a:rPr>
              <a:t>vidljivi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r-HR" altLang="sr-Latn-RS" sz="1200" b="1" dirty="0">
                <a:solidFill>
                  <a:srgbClr val="FF0000"/>
                </a:solidFill>
                <a:cs typeface="Calibri" panose="020F0502020204030204" pitchFamily="34" charset="0"/>
              </a:rPr>
              <a:t>simptomi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r-HR" altLang="sr-Latn-RS" sz="1200" b="1" dirty="0">
                <a:solidFill>
                  <a:srgbClr val="FF0000"/>
                </a:solidFill>
                <a:cs typeface="Calibri" panose="020F0502020204030204" pitchFamily="34" charset="0"/>
              </a:rPr>
              <a:t>manjka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0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repeatCount="3000" accel="50000" decel="5000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1.11111E-6 L 0.05938 -0.0652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1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2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101582" grpId="0" animBg="1"/>
      <p:bldP spid="101582" grpId="1" animBg="1"/>
      <p:bldP spid="101584" grpId="0" animBg="1"/>
      <p:bldP spid="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888" y="141288"/>
            <a:ext cx="8910637" cy="65738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eaLnBrk="1" hangingPunct="1">
              <a:lnSpc>
                <a:spcPct val="108000"/>
              </a:lnSpc>
              <a:defRPr/>
            </a:pPr>
            <a:r>
              <a:rPr lang="hr-HR" sz="2600" b="1" i="1" u="sng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Gnojidba je agrotehnička mjera koja izrazito povećava produktivnost tla i uloženog rada u poljoprivrednoj proizvodnji</a:t>
            </a:r>
            <a:r>
              <a:rPr lang="hr-HR" sz="2600" b="1" dirty="0">
                <a:latin typeface="Calibri" pitchFamily="34" charset="0"/>
                <a:cs typeface="Arial" charset="0"/>
              </a:rPr>
              <a:t>.</a:t>
            </a:r>
          </a:p>
          <a:p>
            <a:pPr indent="361950" eaLnBrk="1" hangingPunct="1">
              <a:lnSpc>
                <a:spcPct val="108000"/>
              </a:lnSpc>
              <a:defRPr/>
            </a:pPr>
            <a:r>
              <a:rPr lang="hr-HR" sz="2600" b="1" dirty="0">
                <a:latin typeface="Calibri" pitchFamily="34" charset="0"/>
                <a:cs typeface="Arial" charset="0"/>
              </a:rPr>
              <a:t>U sastav biljaka ulazi 17 neophodnih (</a:t>
            </a:r>
            <a:r>
              <a:rPr lang="hr-HR" sz="2600" b="1" i="1" dirty="0">
                <a:latin typeface="Calibri" pitchFamily="34" charset="0"/>
                <a:cs typeface="Arial" charset="0"/>
              </a:rPr>
              <a:t>biogenih</a:t>
            </a:r>
            <a:r>
              <a:rPr lang="hr-HR" sz="2600" b="1" dirty="0">
                <a:latin typeface="Calibri" pitchFamily="34" charset="0"/>
                <a:cs typeface="Arial" charset="0"/>
              </a:rPr>
              <a:t>) elemenata koje biljke usvajaju iz tla korijenom ili atmosfere listom, a dušik (N), fosfor (P) i kalij (K) potrebni su u velikim količinama te je </a:t>
            </a:r>
            <a:r>
              <a:rPr lang="hr-HR" sz="2600" b="1" i="1" u="sng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gnojidba i neizostavna agrotehnička mjera</a:t>
            </a:r>
            <a:r>
              <a:rPr lang="hr-HR" sz="2600" b="1" dirty="0">
                <a:latin typeface="Calibri" pitchFamily="34" charset="0"/>
                <a:cs typeface="Arial" charset="0"/>
              </a:rPr>
              <a:t>. </a:t>
            </a:r>
          </a:p>
          <a:p>
            <a:pPr indent="361950" eaLnBrk="1" hangingPunct="1">
              <a:lnSpc>
                <a:spcPct val="108000"/>
              </a:lnSpc>
              <a:defRPr/>
            </a:pPr>
            <a:r>
              <a:rPr lang="hr-HR" sz="2600" b="1" dirty="0">
                <a:latin typeface="Calibri" pitchFamily="34" charset="0"/>
                <a:cs typeface="Arial" charset="0"/>
              </a:rPr>
              <a:t>Mnogi biogeni elementi vraćaju se prirodnim putom u tlo, ali znatan dio ih se odnosi žetvom, jedan dio se ispire ili prelazi u nepristupačne oblike za biljke. </a:t>
            </a:r>
            <a:r>
              <a:rPr lang="hr-HR" sz="2600" b="1" i="1" u="sng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Ako se izgubljeni dio hraniva ne nadoknađuje gnojidbom, tlo siromaši i prinos opada</a:t>
            </a:r>
            <a:r>
              <a:rPr lang="hr-HR" sz="2600" b="1" dirty="0">
                <a:latin typeface="Calibri" pitchFamily="34" charset="0"/>
                <a:cs typeface="Arial" charset="0"/>
              </a:rPr>
              <a:t>.</a:t>
            </a:r>
          </a:p>
          <a:p>
            <a:pPr indent="361950" eaLnBrk="1" hangingPunct="1">
              <a:lnSpc>
                <a:spcPct val="108000"/>
              </a:lnSpc>
              <a:defRPr/>
            </a:pPr>
            <a:r>
              <a:rPr lang="hr-HR" sz="2600" b="1" dirty="0">
                <a:latin typeface="Calibri" pitchFamily="34" charset="0"/>
                <a:cs typeface="Arial" charset="0"/>
              </a:rPr>
              <a:t>Iz ukupnih rezervi tla jedan dio hraniva neprekidno prelazi u bioraspoložive oblike što je znatno sporije od gubitaka, pa je gnojidba najvažniji agrotehnička mjera za osiguranje visokih i stabilnih prinosa uz očuvanje efektivne plodnosti tla.</a:t>
            </a:r>
          </a:p>
          <a:p>
            <a:pPr indent="361950" eaLnBrk="1" hangingPunct="1">
              <a:lnSpc>
                <a:spcPct val="108000"/>
              </a:lnSpc>
              <a:defRPr/>
            </a:pPr>
            <a:r>
              <a:rPr lang="hr-HR" sz="2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Gnojidbu treba smatrati investicijom, a nikako troškom</a:t>
            </a:r>
            <a:r>
              <a:rPr lang="hr-H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učno 3"/>
          <p:cNvSpPr/>
          <p:nvPr/>
        </p:nvSpPr>
        <p:spPr>
          <a:xfrm>
            <a:off x="969963" y="3300413"/>
            <a:ext cx="1444625" cy="2409825"/>
          </a:xfrm>
          <a:custGeom>
            <a:avLst/>
            <a:gdLst>
              <a:gd name="connsiteX0" fmla="*/ 1832 w 1444870"/>
              <a:gd name="connsiteY0" fmla="*/ 1128712 h 2409825"/>
              <a:gd name="connsiteX1" fmla="*/ 759070 w 1444870"/>
              <a:gd name="connsiteY1" fmla="*/ 523875 h 2409825"/>
              <a:gd name="connsiteX2" fmla="*/ 1425820 w 1444870"/>
              <a:gd name="connsiteY2" fmla="*/ 0 h 2409825"/>
              <a:gd name="connsiteX3" fmla="*/ 1444870 w 1444870"/>
              <a:gd name="connsiteY3" fmla="*/ 2409825 h 2409825"/>
              <a:gd name="connsiteX4" fmla="*/ 1832 w 1444870"/>
              <a:gd name="connsiteY4" fmla="*/ 2405062 h 2409825"/>
              <a:gd name="connsiteX5" fmla="*/ 1832 w 1444870"/>
              <a:gd name="connsiteY5" fmla="*/ 1128712 h 24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870" h="2409825">
                <a:moveTo>
                  <a:pt x="1832" y="1128712"/>
                </a:moveTo>
                <a:lnTo>
                  <a:pt x="759070" y="523875"/>
                </a:lnTo>
                <a:lnTo>
                  <a:pt x="1425820" y="0"/>
                </a:lnTo>
                <a:lnTo>
                  <a:pt x="1444870" y="2409825"/>
                </a:lnTo>
                <a:lnTo>
                  <a:pt x="1832" y="2405062"/>
                </a:lnTo>
                <a:cubicBezTo>
                  <a:pt x="245" y="1978025"/>
                  <a:pt x="-1343" y="1550987"/>
                  <a:pt x="1832" y="1128712"/>
                </a:cubicBez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395538" y="2230438"/>
            <a:ext cx="1482725" cy="3270250"/>
            <a:chOff x="2395538" y="2231231"/>
            <a:chExt cx="1483075" cy="3269379"/>
          </a:xfrm>
        </p:grpSpPr>
        <p:sp>
          <p:nvSpPr>
            <p:cNvPr id="91" name="Freeform 90"/>
            <p:cNvSpPr/>
            <p:nvPr/>
          </p:nvSpPr>
          <p:spPr>
            <a:xfrm>
              <a:off x="2395538" y="2231231"/>
              <a:ext cx="1464021" cy="1060168"/>
            </a:xfrm>
            <a:custGeom>
              <a:avLst/>
              <a:gdLst>
                <a:gd name="connsiteX0" fmla="*/ 0 w 1464468"/>
                <a:gd name="connsiteY0" fmla="*/ 1057275 h 1059657"/>
                <a:gd name="connsiteX1" fmla="*/ 1464468 w 1464468"/>
                <a:gd name="connsiteY1" fmla="*/ 1059657 h 1059657"/>
                <a:gd name="connsiteX2" fmla="*/ 1457325 w 1464468"/>
                <a:gd name="connsiteY2" fmla="*/ 0 h 1059657"/>
                <a:gd name="connsiteX3" fmla="*/ 1212056 w 1464468"/>
                <a:gd name="connsiteY3" fmla="*/ 147638 h 1059657"/>
                <a:gd name="connsiteX4" fmla="*/ 952500 w 1464468"/>
                <a:gd name="connsiteY4" fmla="*/ 323850 h 1059657"/>
                <a:gd name="connsiteX5" fmla="*/ 669131 w 1464468"/>
                <a:gd name="connsiteY5" fmla="*/ 523875 h 1059657"/>
                <a:gd name="connsiteX6" fmla="*/ 409575 w 1464468"/>
                <a:gd name="connsiteY6" fmla="*/ 721519 h 1059657"/>
                <a:gd name="connsiteX7" fmla="*/ 209550 w 1464468"/>
                <a:gd name="connsiteY7" fmla="*/ 881063 h 1059657"/>
                <a:gd name="connsiteX8" fmla="*/ 0 w 1464468"/>
                <a:gd name="connsiteY8" fmla="*/ 1057275 h 105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468" h="1059657">
                  <a:moveTo>
                    <a:pt x="0" y="1057275"/>
                  </a:moveTo>
                  <a:lnTo>
                    <a:pt x="1464468" y="1059657"/>
                  </a:lnTo>
                  <a:lnTo>
                    <a:pt x="1457325" y="0"/>
                  </a:lnTo>
                  <a:lnTo>
                    <a:pt x="1212056" y="147638"/>
                  </a:lnTo>
                  <a:lnTo>
                    <a:pt x="952500" y="323850"/>
                  </a:lnTo>
                  <a:lnTo>
                    <a:pt x="669131" y="523875"/>
                  </a:lnTo>
                  <a:lnTo>
                    <a:pt x="409575" y="721519"/>
                  </a:lnTo>
                  <a:lnTo>
                    <a:pt x="209550" y="881063"/>
                  </a:lnTo>
                  <a:lnTo>
                    <a:pt x="0" y="1057275"/>
                  </a:lnTo>
                  <a:close/>
                </a:path>
              </a:pathLst>
            </a:custGeom>
            <a:pattFill prst="wdUpDiag">
              <a:fgClr>
                <a:srgbClr val="FF9900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r-HR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24120" y="4854669"/>
              <a:ext cx="1454493" cy="6459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hr-HR" b="1">
                  <a:solidFill>
                    <a:srgbClr val="FFC000"/>
                  </a:solidFill>
                  <a:latin typeface="+mn-lt"/>
                  <a:cs typeface="Arial" charset="0"/>
                </a:rPr>
                <a:t>Niska</a:t>
              </a:r>
            </a:p>
            <a:p>
              <a:pPr algn="ctr" eaLnBrk="1" hangingPunct="1">
                <a:defRPr/>
              </a:pPr>
              <a:r>
                <a:rPr lang="hr-HR" b="1">
                  <a:solidFill>
                    <a:srgbClr val="FFC000"/>
                  </a:solidFill>
                  <a:latin typeface="+mn-lt"/>
                  <a:cs typeface="Arial" charset="0"/>
                </a:rPr>
                <a:t>gnojidba</a:t>
              </a:r>
            </a:p>
          </p:txBody>
        </p:sp>
      </p:grp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3819525" y="1644650"/>
            <a:ext cx="1481138" cy="3873500"/>
            <a:chOff x="3820060" y="1645054"/>
            <a:chExt cx="1479992" cy="3873475"/>
          </a:xfrm>
        </p:grpSpPr>
        <p:sp>
          <p:nvSpPr>
            <p:cNvPr id="92" name="Freeform 91"/>
            <p:cNvSpPr/>
            <p:nvPr/>
          </p:nvSpPr>
          <p:spPr>
            <a:xfrm>
              <a:off x="3872407" y="1645054"/>
              <a:ext cx="1427645" cy="593721"/>
            </a:xfrm>
            <a:custGeom>
              <a:avLst/>
              <a:gdLst>
                <a:gd name="connsiteX0" fmla="*/ 0 w 1464468"/>
                <a:gd name="connsiteY0" fmla="*/ 1057275 h 1059657"/>
                <a:gd name="connsiteX1" fmla="*/ 1464468 w 1464468"/>
                <a:gd name="connsiteY1" fmla="*/ 1059657 h 1059657"/>
                <a:gd name="connsiteX2" fmla="*/ 1457325 w 1464468"/>
                <a:gd name="connsiteY2" fmla="*/ 0 h 1059657"/>
                <a:gd name="connsiteX3" fmla="*/ 1212056 w 1464468"/>
                <a:gd name="connsiteY3" fmla="*/ 147638 h 1059657"/>
                <a:gd name="connsiteX4" fmla="*/ 952500 w 1464468"/>
                <a:gd name="connsiteY4" fmla="*/ 323850 h 1059657"/>
                <a:gd name="connsiteX5" fmla="*/ 669131 w 1464468"/>
                <a:gd name="connsiteY5" fmla="*/ 523875 h 1059657"/>
                <a:gd name="connsiteX6" fmla="*/ 409575 w 1464468"/>
                <a:gd name="connsiteY6" fmla="*/ 721519 h 1059657"/>
                <a:gd name="connsiteX7" fmla="*/ 209550 w 1464468"/>
                <a:gd name="connsiteY7" fmla="*/ 881063 h 1059657"/>
                <a:gd name="connsiteX8" fmla="*/ 0 w 1464468"/>
                <a:gd name="connsiteY8" fmla="*/ 1057275 h 1059657"/>
                <a:gd name="connsiteX0" fmla="*/ 0 w 1467017"/>
                <a:gd name="connsiteY0" fmla="*/ 985585 h 987967"/>
                <a:gd name="connsiteX1" fmla="*/ 1464468 w 1467017"/>
                <a:gd name="connsiteY1" fmla="*/ 987967 h 987967"/>
                <a:gd name="connsiteX2" fmla="*/ 1467017 w 1467017"/>
                <a:gd name="connsiteY2" fmla="*/ 0 h 987967"/>
                <a:gd name="connsiteX3" fmla="*/ 1212056 w 1467017"/>
                <a:gd name="connsiteY3" fmla="*/ 75948 h 987967"/>
                <a:gd name="connsiteX4" fmla="*/ 952500 w 1467017"/>
                <a:gd name="connsiteY4" fmla="*/ 252160 h 987967"/>
                <a:gd name="connsiteX5" fmla="*/ 669131 w 1467017"/>
                <a:gd name="connsiteY5" fmla="*/ 452185 h 987967"/>
                <a:gd name="connsiteX6" fmla="*/ 409575 w 1467017"/>
                <a:gd name="connsiteY6" fmla="*/ 649829 h 987967"/>
                <a:gd name="connsiteX7" fmla="*/ 209550 w 1467017"/>
                <a:gd name="connsiteY7" fmla="*/ 809373 h 987967"/>
                <a:gd name="connsiteX8" fmla="*/ 0 w 1467017"/>
                <a:gd name="connsiteY8" fmla="*/ 985585 h 987967"/>
                <a:gd name="connsiteX0" fmla="*/ 0 w 1467017"/>
                <a:gd name="connsiteY0" fmla="*/ 985585 h 987967"/>
                <a:gd name="connsiteX1" fmla="*/ 1464468 w 1467017"/>
                <a:gd name="connsiteY1" fmla="*/ 987967 h 987967"/>
                <a:gd name="connsiteX2" fmla="*/ 1467017 w 1467017"/>
                <a:gd name="connsiteY2" fmla="*/ 0 h 987967"/>
                <a:gd name="connsiteX3" fmla="*/ 1216902 w 1467017"/>
                <a:gd name="connsiteY3" fmla="*/ 115775 h 987967"/>
                <a:gd name="connsiteX4" fmla="*/ 952500 w 1467017"/>
                <a:gd name="connsiteY4" fmla="*/ 252160 h 987967"/>
                <a:gd name="connsiteX5" fmla="*/ 669131 w 1467017"/>
                <a:gd name="connsiteY5" fmla="*/ 452185 h 987967"/>
                <a:gd name="connsiteX6" fmla="*/ 409575 w 1467017"/>
                <a:gd name="connsiteY6" fmla="*/ 649829 h 987967"/>
                <a:gd name="connsiteX7" fmla="*/ 209550 w 1467017"/>
                <a:gd name="connsiteY7" fmla="*/ 809373 h 987967"/>
                <a:gd name="connsiteX8" fmla="*/ 0 w 1467017"/>
                <a:gd name="connsiteY8" fmla="*/ 985585 h 987967"/>
                <a:gd name="connsiteX0" fmla="*/ 0 w 1467017"/>
                <a:gd name="connsiteY0" fmla="*/ 985585 h 987967"/>
                <a:gd name="connsiteX1" fmla="*/ 1464468 w 1467017"/>
                <a:gd name="connsiteY1" fmla="*/ 987967 h 987967"/>
                <a:gd name="connsiteX2" fmla="*/ 1467017 w 1467017"/>
                <a:gd name="connsiteY2" fmla="*/ 0 h 987967"/>
                <a:gd name="connsiteX3" fmla="*/ 1216902 w 1467017"/>
                <a:gd name="connsiteY3" fmla="*/ 115775 h 987967"/>
                <a:gd name="connsiteX4" fmla="*/ 952500 w 1467017"/>
                <a:gd name="connsiteY4" fmla="*/ 276056 h 987967"/>
                <a:gd name="connsiteX5" fmla="*/ 669131 w 1467017"/>
                <a:gd name="connsiteY5" fmla="*/ 452185 h 987967"/>
                <a:gd name="connsiteX6" fmla="*/ 409575 w 1467017"/>
                <a:gd name="connsiteY6" fmla="*/ 649829 h 987967"/>
                <a:gd name="connsiteX7" fmla="*/ 209550 w 1467017"/>
                <a:gd name="connsiteY7" fmla="*/ 809373 h 987967"/>
                <a:gd name="connsiteX8" fmla="*/ 0 w 1467017"/>
                <a:gd name="connsiteY8" fmla="*/ 985585 h 987967"/>
                <a:gd name="connsiteX0" fmla="*/ 0 w 1467017"/>
                <a:gd name="connsiteY0" fmla="*/ 985585 h 987967"/>
                <a:gd name="connsiteX1" fmla="*/ 1464468 w 1467017"/>
                <a:gd name="connsiteY1" fmla="*/ 987967 h 987967"/>
                <a:gd name="connsiteX2" fmla="*/ 1467017 w 1467017"/>
                <a:gd name="connsiteY2" fmla="*/ 0 h 987967"/>
                <a:gd name="connsiteX3" fmla="*/ 1216902 w 1467017"/>
                <a:gd name="connsiteY3" fmla="*/ 115775 h 987967"/>
                <a:gd name="connsiteX4" fmla="*/ 952500 w 1467017"/>
                <a:gd name="connsiteY4" fmla="*/ 276056 h 987967"/>
                <a:gd name="connsiteX5" fmla="*/ 669131 w 1467017"/>
                <a:gd name="connsiteY5" fmla="*/ 452185 h 987967"/>
                <a:gd name="connsiteX6" fmla="*/ 409575 w 1467017"/>
                <a:gd name="connsiteY6" fmla="*/ 649829 h 987967"/>
                <a:gd name="connsiteX7" fmla="*/ 219241 w 1467017"/>
                <a:gd name="connsiteY7" fmla="*/ 817338 h 987967"/>
                <a:gd name="connsiteX8" fmla="*/ 0 w 1467017"/>
                <a:gd name="connsiteY8" fmla="*/ 985585 h 987967"/>
                <a:gd name="connsiteX0" fmla="*/ 0 w 1452480"/>
                <a:gd name="connsiteY0" fmla="*/ 993550 h 993550"/>
                <a:gd name="connsiteX1" fmla="*/ 1449931 w 1452480"/>
                <a:gd name="connsiteY1" fmla="*/ 987967 h 993550"/>
                <a:gd name="connsiteX2" fmla="*/ 1452480 w 1452480"/>
                <a:gd name="connsiteY2" fmla="*/ 0 h 993550"/>
                <a:gd name="connsiteX3" fmla="*/ 1202365 w 1452480"/>
                <a:gd name="connsiteY3" fmla="*/ 115775 h 993550"/>
                <a:gd name="connsiteX4" fmla="*/ 937963 w 1452480"/>
                <a:gd name="connsiteY4" fmla="*/ 276056 h 993550"/>
                <a:gd name="connsiteX5" fmla="*/ 654594 w 1452480"/>
                <a:gd name="connsiteY5" fmla="*/ 452185 h 993550"/>
                <a:gd name="connsiteX6" fmla="*/ 395038 w 1452480"/>
                <a:gd name="connsiteY6" fmla="*/ 649829 h 993550"/>
                <a:gd name="connsiteX7" fmla="*/ 204704 w 1452480"/>
                <a:gd name="connsiteY7" fmla="*/ 817338 h 993550"/>
                <a:gd name="connsiteX8" fmla="*/ 0 w 1452480"/>
                <a:gd name="connsiteY8" fmla="*/ 993550 h 99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2480" h="993550">
                  <a:moveTo>
                    <a:pt x="0" y="993550"/>
                  </a:moveTo>
                  <a:lnTo>
                    <a:pt x="1449931" y="987967"/>
                  </a:lnTo>
                  <a:cubicBezTo>
                    <a:pt x="1450781" y="658645"/>
                    <a:pt x="1451630" y="329322"/>
                    <a:pt x="1452480" y="0"/>
                  </a:cubicBezTo>
                  <a:lnTo>
                    <a:pt x="1202365" y="115775"/>
                  </a:lnTo>
                  <a:lnTo>
                    <a:pt x="937963" y="276056"/>
                  </a:lnTo>
                  <a:lnTo>
                    <a:pt x="654594" y="452185"/>
                  </a:lnTo>
                  <a:lnTo>
                    <a:pt x="395038" y="649829"/>
                  </a:lnTo>
                  <a:lnTo>
                    <a:pt x="204704" y="817338"/>
                  </a:lnTo>
                  <a:lnTo>
                    <a:pt x="0" y="993550"/>
                  </a:lnTo>
                  <a:close/>
                </a:path>
              </a:pathLst>
            </a:custGeom>
            <a:pattFill prst="wdUpDiag">
              <a:fgClr>
                <a:srgbClr val="00B050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r-HR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20060" y="4872421"/>
              <a:ext cx="1429231" cy="646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hr-HR" b="1">
                  <a:solidFill>
                    <a:srgbClr val="339933"/>
                  </a:solidFill>
                  <a:latin typeface="+mn-lt"/>
                  <a:cs typeface="Arial" charset="0"/>
                </a:rPr>
                <a:t>Ekonomična</a:t>
              </a:r>
            </a:p>
            <a:p>
              <a:pPr algn="ctr" eaLnBrk="1" hangingPunct="1">
                <a:defRPr/>
              </a:pPr>
              <a:r>
                <a:rPr lang="hr-HR" b="1">
                  <a:solidFill>
                    <a:srgbClr val="339933"/>
                  </a:solidFill>
                  <a:latin typeface="+mn-lt"/>
                  <a:cs typeface="Arial" charset="0"/>
                </a:rPr>
                <a:t>gnojidba</a:t>
              </a:r>
            </a:p>
          </p:txBody>
        </p:sp>
      </p:grp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5300663" y="1431925"/>
            <a:ext cx="1444625" cy="4071938"/>
            <a:chOff x="5301046" y="1432107"/>
            <a:chExt cx="1444525" cy="4071774"/>
          </a:xfrm>
        </p:grpSpPr>
        <p:sp>
          <p:nvSpPr>
            <p:cNvPr id="80" name="TextBox 79"/>
            <p:cNvSpPr txBox="1"/>
            <p:nvPr/>
          </p:nvSpPr>
          <p:spPr>
            <a:xfrm>
              <a:off x="5301046" y="4857794"/>
              <a:ext cx="1430238" cy="6460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hr-HR" b="1" dirty="0">
                  <a:solidFill>
                    <a:srgbClr val="006600"/>
                  </a:solidFill>
                  <a:latin typeface="+mn-lt"/>
                  <a:cs typeface="Arial" charset="0"/>
                </a:rPr>
                <a:t>Intenzivna</a:t>
              </a:r>
            </a:p>
            <a:p>
              <a:pPr algn="ctr" eaLnBrk="1" hangingPunct="1">
                <a:defRPr/>
              </a:pPr>
              <a:r>
                <a:rPr lang="hr-HR" b="1" dirty="0">
                  <a:solidFill>
                    <a:srgbClr val="006600"/>
                  </a:solidFill>
                  <a:latin typeface="+mn-lt"/>
                  <a:cs typeface="Arial" charset="0"/>
                </a:rPr>
                <a:t>gnojidba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04221" y="1432107"/>
              <a:ext cx="1441350" cy="211129"/>
            </a:xfrm>
            <a:custGeom>
              <a:avLst/>
              <a:gdLst>
                <a:gd name="connsiteX0" fmla="*/ 0 w 1464468"/>
                <a:gd name="connsiteY0" fmla="*/ 1057275 h 1059657"/>
                <a:gd name="connsiteX1" fmla="*/ 1464468 w 1464468"/>
                <a:gd name="connsiteY1" fmla="*/ 1059657 h 1059657"/>
                <a:gd name="connsiteX2" fmla="*/ 1457325 w 1464468"/>
                <a:gd name="connsiteY2" fmla="*/ 0 h 1059657"/>
                <a:gd name="connsiteX3" fmla="*/ 1212056 w 1464468"/>
                <a:gd name="connsiteY3" fmla="*/ 147638 h 1059657"/>
                <a:gd name="connsiteX4" fmla="*/ 952500 w 1464468"/>
                <a:gd name="connsiteY4" fmla="*/ 323850 h 1059657"/>
                <a:gd name="connsiteX5" fmla="*/ 669131 w 1464468"/>
                <a:gd name="connsiteY5" fmla="*/ 523875 h 1059657"/>
                <a:gd name="connsiteX6" fmla="*/ 409575 w 1464468"/>
                <a:gd name="connsiteY6" fmla="*/ 721519 h 1059657"/>
                <a:gd name="connsiteX7" fmla="*/ 209550 w 1464468"/>
                <a:gd name="connsiteY7" fmla="*/ 881063 h 1059657"/>
                <a:gd name="connsiteX8" fmla="*/ 0 w 1464468"/>
                <a:gd name="connsiteY8" fmla="*/ 1057275 h 1059657"/>
                <a:gd name="connsiteX0" fmla="*/ 0 w 1467017"/>
                <a:gd name="connsiteY0" fmla="*/ 909638 h 912020"/>
                <a:gd name="connsiteX1" fmla="*/ 1464468 w 1467017"/>
                <a:gd name="connsiteY1" fmla="*/ 912020 h 912020"/>
                <a:gd name="connsiteX2" fmla="*/ 1467017 w 1467017"/>
                <a:gd name="connsiteY2" fmla="*/ 260344 h 912020"/>
                <a:gd name="connsiteX3" fmla="*/ 1212056 w 1467017"/>
                <a:gd name="connsiteY3" fmla="*/ 1 h 912020"/>
                <a:gd name="connsiteX4" fmla="*/ 952500 w 1467017"/>
                <a:gd name="connsiteY4" fmla="*/ 176213 h 912020"/>
                <a:gd name="connsiteX5" fmla="*/ 669131 w 1467017"/>
                <a:gd name="connsiteY5" fmla="*/ 376238 h 912020"/>
                <a:gd name="connsiteX6" fmla="*/ 409575 w 1467017"/>
                <a:gd name="connsiteY6" fmla="*/ 573882 h 912020"/>
                <a:gd name="connsiteX7" fmla="*/ 209550 w 1467017"/>
                <a:gd name="connsiteY7" fmla="*/ 733426 h 912020"/>
                <a:gd name="connsiteX8" fmla="*/ 0 w 1467017"/>
                <a:gd name="connsiteY8" fmla="*/ 909638 h 912020"/>
                <a:gd name="connsiteX0" fmla="*/ 0 w 1467017"/>
                <a:gd name="connsiteY0" fmla="*/ 733424 h 735806"/>
                <a:gd name="connsiteX1" fmla="*/ 1464468 w 1467017"/>
                <a:gd name="connsiteY1" fmla="*/ 735806 h 735806"/>
                <a:gd name="connsiteX2" fmla="*/ 1467017 w 1467017"/>
                <a:gd name="connsiteY2" fmla="*/ 84130 h 735806"/>
                <a:gd name="connsiteX3" fmla="*/ 1209634 w 1467017"/>
                <a:gd name="connsiteY3" fmla="*/ 69983 h 735806"/>
                <a:gd name="connsiteX4" fmla="*/ 952500 w 1467017"/>
                <a:gd name="connsiteY4" fmla="*/ -1 h 735806"/>
                <a:gd name="connsiteX5" fmla="*/ 669131 w 1467017"/>
                <a:gd name="connsiteY5" fmla="*/ 200024 h 735806"/>
                <a:gd name="connsiteX6" fmla="*/ 409575 w 1467017"/>
                <a:gd name="connsiteY6" fmla="*/ 397668 h 735806"/>
                <a:gd name="connsiteX7" fmla="*/ 209550 w 1467017"/>
                <a:gd name="connsiteY7" fmla="*/ 557212 h 735806"/>
                <a:gd name="connsiteX8" fmla="*/ 0 w 1467017"/>
                <a:gd name="connsiteY8" fmla="*/ 733424 h 735806"/>
                <a:gd name="connsiteX0" fmla="*/ 0 w 1467017"/>
                <a:gd name="connsiteY0" fmla="*/ 663441 h 665823"/>
                <a:gd name="connsiteX1" fmla="*/ 1464468 w 1467017"/>
                <a:gd name="connsiteY1" fmla="*/ 665823 h 665823"/>
                <a:gd name="connsiteX2" fmla="*/ 1467017 w 1467017"/>
                <a:gd name="connsiteY2" fmla="*/ 14147 h 665823"/>
                <a:gd name="connsiteX3" fmla="*/ 1209634 w 1467017"/>
                <a:gd name="connsiteY3" fmla="*/ 0 h 665823"/>
                <a:gd name="connsiteX4" fmla="*/ 959769 w 1467017"/>
                <a:gd name="connsiteY4" fmla="*/ 42564 h 665823"/>
                <a:gd name="connsiteX5" fmla="*/ 669131 w 1467017"/>
                <a:gd name="connsiteY5" fmla="*/ 130041 h 665823"/>
                <a:gd name="connsiteX6" fmla="*/ 409575 w 1467017"/>
                <a:gd name="connsiteY6" fmla="*/ 327685 h 665823"/>
                <a:gd name="connsiteX7" fmla="*/ 209550 w 1467017"/>
                <a:gd name="connsiteY7" fmla="*/ 487229 h 665823"/>
                <a:gd name="connsiteX8" fmla="*/ 0 w 1467017"/>
                <a:gd name="connsiteY8" fmla="*/ 663441 h 665823"/>
                <a:gd name="connsiteX0" fmla="*/ 0 w 1467017"/>
                <a:gd name="connsiteY0" fmla="*/ 663441 h 665823"/>
                <a:gd name="connsiteX1" fmla="*/ 1464468 w 1467017"/>
                <a:gd name="connsiteY1" fmla="*/ 665823 h 665823"/>
                <a:gd name="connsiteX2" fmla="*/ 1467017 w 1467017"/>
                <a:gd name="connsiteY2" fmla="*/ 14147 h 665823"/>
                <a:gd name="connsiteX3" fmla="*/ 1209634 w 1467017"/>
                <a:gd name="connsiteY3" fmla="*/ 0 h 665823"/>
                <a:gd name="connsiteX4" fmla="*/ 959769 w 1467017"/>
                <a:gd name="connsiteY4" fmla="*/ 42564 h 665823"/>
                <a:gd name="connsiteX5" fmla="*/ 673976 w 1467017"/>
                <a:gd name="connsiteY5" fmla="*/ 158177 h 665823"/>
                <a:gd name="connsiteX6" fmla="*/ 409575 w 1467017"/>
                <a:gd name="connsiteY6" fmla="*/ 327685 h 665823"/>
                <a:gd name="connsiteX7" fmla="*/ 209550 w 1467017"/>
                <a:gd name="connsiteY7" fmla="*/ 487229 h 665823"/>
                <a:gd name="connsiteX8" fmla="*/ 0 w 1467017"/>
                <a:gd name="connsiteY8" fmla="*/ 663441 h 665823"/>
                <a:gd name="connsiteX0" fmla="*/ 0 w 1464728"/>
                <a:gd name="connsiteY0" fmla="*/ 663441 h 665823"/>
                <a:gd name="connsiteX1" fmla="*/ 1464468 w 1464728"/>
                <a:gd name="connsiteY1" fmla="*/ 665823 h 665823"/>
                <a:gd name="connsiteX2" fmla="*/ 1464593 w 1464728"/>
                <a:gd name="connsiteY2" fmla="*/ 77 h 665823"/>
                <a:gd name="connsiteX3" fmla="*/ 1209634 w 1464728"/>
                <a:gd name="connsiteY3" fmla="*/ 0 h 665823"/>
                <a:gd name="connsiteX4" fmla="*/ 959769 w 1464728"/>
                <a:gd name="connsiteY4" fmla="*/ 42564 h 665823"/>
                <a:gd name="connsiteX5" fmla="*/ 673976 w 1464728"/>
                <a:gd name="connsiteY5" fmla="*/ 158177 h 665823"/>
                <a:gd name="connsiteX6" fmla="*/ 409575 w 1464728"/>
                <a:gd name="connsiteY6" fmla="*/ 327685 h 665823"/>
                <a:gd name="connsiteX7" fmla="*/ 209550 w 1464728"/>
                <a:gd name="connsiteY7" fmla="*/ 487229 h 665823"/>
                <a:gd name="connsiteX8" fmla="*/ 0 w 1464728"/>
                <a:gd name="connsiteY8" fmla="*/ 663441 h 665823"/>
                <a:gd name="connsiteX0" fmla="*/ 0 w 1464728"/>
                <a:gd name="connsiteY0" fmla="*/ 663441 h 665823"/>
                <a:gd name="connsiteX1" fmla="*/ 1464468 w 1464728"/>
                <a:gd name="connsiteY1" fmla="*/ 665823 h 665823"/>
                <a:gd name="connsiteX2" fmla="*/ 1464593 w 1464728"/>
                <a:gd name="connsiteY2" fmla="*/ 77 h 665823"/>
                <a:gd name="connsiteX3" fmla="*/ 1209634 w 1464728"/>
                <a:gd name="connsiteY3" fmla="*/ 0 h 665823"/>
                <a:gd name="connsiteX4" fmla="*/ 959769 w 1464728"/>
                <a:gd name="connsiteY4" fmla="*/ 42564 h 665823"/>
                <a:gd name="connsiteX5" fmla="*/ 673976 w 1464728"/>
                <a:gd name="connsiteY5" fmla="*/ 158177 h 665823"/>
                <a:gd name="connsiteX6" fmla="*/ 409575 w 1464728"/>
                <a:gd name="connsiteY6" fmla="*/ 327685 h 665823"/>
                <a:gd name="connsiteX7" fmla="*/ 204703 w 1464728"/>
                <a:gd name="connsiteY7" fmla="*/ 452058 h 665823"/>
                <a:gd name="connsiteX8" fmla="*/ 0 w 1464728"/>
                <a:gd name="connsiteY8" fmla="*/ 663441 h 665823"/>
                <a:gd name="connsiteX0" fmla="*/ 0 w 1462305"/>
                <a:gd name="connsiteY0" fmla="*/ 656409 h 665823"/>
                <a:gd name="connsiteX1" fmla="*/ 1462045 w 1462305"/>
                <a:gd name="connsiteY1" fmla="*/ 665823 h 665823"/>
                <a:gd name="connsiteX2" fmla="*/ 1462170 w 1462305"/>
                <a:gd name="connsiteY2" fmla="*/ 77 h 665823"/>
                <a:gd name="connsiteX3" fmla="*/ 1207211 w 1462305"/>
                <a:gd name="connsiteY3" fmla="*/ 0 h 665823"/>
                <a:gd name="connsiteX4" fmla="*/ 957346 w 1462305"/>
                <a:gd name="connsiteY4" fmla="*/ 42564 h 665823"/>
                <a:gd name="connsiteX5" fmla="*/ 671553 w 1462305"/>
                <a:gd name="connsiteY5" fmla="*/ 158177 h 665823"/>
                <a:gd name="connsiteX6" fmla="*/ 407152 w 1462305"/>
                <a:gd name="connsiteY6" fmla="*/ 327685 h 665823"/>
                <a:gd name="connsiteX7" fmla="*/ 202280 w 1462305"/>
                <a:gd name="connsiteY7" fmla="*/ 452058 h 665823"/>
                <a:gd name="connsiteX8" fmla="*/ 0 w 1462305"/>
                <a:gd name="connsiteY8" fmla="*/ 656409 h 665823"/>
                <a:gd name="connsiteX0" fmla="*/ 0 w 1462305"/>
                <a:gd name="connsiteY0" fmla="*/ 656409 h 665823"/>
                <a:gd name="connsiteX1" fmla="*/ 1462045 w 1462305"/>
                <a:gd name="connsiteY1" fmla="*/ 665823 h 665823"/>
                <a:gd name="connsiteX2" fmla="*/ 1462170 w 1462305"/>
                <a:gd name="connsiteY2" fmla="*/ 77 h 665823"/>
                <a:gd name="connsiteX3" fmla="*/ 1207211 w 1462305"/>
                <a:gd name="connsiteY3" fmla="*/ 0 h 665823"/>
                <a:gd name="connsiteX4" fmla="*/ 957346 w 1462305"/>
                <a:gd name="connsiteY4" fmla="*/ 42564 h 665823"/>
                <a:gd name="connsiteX5" fmla="*/ 671553 w 1462305"/>
                <a:gd name="connsiteY5" fmla="*/ 158177 h 665823"/>
                <a:gd name="connsiteX6" fmla="*/ 407152 w 1462305"/>
                <a:gd name="connsiteY6" fmla="*/ 327685 h 665823"/>
                <a:gd name="connsiteX7" fmla="*/ 202280 w 1462305"/>
                <a:gd name="connsiteY7" fmla="*/ 452058 h 665823"/>
                <a:gd name="connsiteX8" fmla="*/ 0 w 1462305"/>
                <a:gd name="connsiteY8" fmla="*/ 656409 h 665823"/>
                <a:gd name="connsiteX0" fmla="*/ 0 w 1462305"/>
                <a:gd name="connsiteY0" fmla="*/ 656409 h 665823"/>
                <a:gd name="connsiteX1" fmla="*/ 1462045 w 1462305"/>
                <a:gd name="connsiteY1" fmla="*/ 665823 h 665823"/>
                <a:gd name="connsiteX2" fmla="*/ 1462170 w 1462305"/>
                <a:gd name="connsiteY2" fmla="*/ 77 h 665823"/>
                <a:gd name="connsiteX3" fmla="*/ 1207211 w 1462305"/>
                <a:gd name="connsiteY3" fmla="*/ 0 h 665823"/>
                <a:gd name="connsiteX4" fmla="*/ 957346 w 1462305"/>
                <a:gd name="connsiteY4" fmla="*/ 42564 h 665823"/>
                <a:gd name="connsiteX5" fmla="*/ 671553 w 1462305"/>
                <a:gd name="connsiteY5" fmla="*/ 158177 h 665823"/>
                <a:gd name="connsiteX6" fmla="*/ 407152 w 1462305"/>
                <a:gd name="connsiteY6" fmla="*/ 327685 h 665823"/>
                <a:gd name="connsiteX7" fmla="*/ 211971 w 1462305"/>
                <a:gd name="connsiteY7" fmla="*/ 430954 h 665823"/>
                <a:gd name="connsiteX8" fmla="*/ 0 w 1462305"/>
                <a:gd name="connsiteY8" fmla="*/ 656409 h 665823"/>
                <a:gd name="connsiteX0" fmla="*/ 0 w 1462305"/>
                <a:gd name="connsiteY0" fmla="*/ 656409 h 665823"/>
                <a:gd name="connsiteX1" fmla="*/ 1462045 w 1462305"/>
                <a:gd name="connsiteY1" fmla="*/ 665823 h 665823"/>
                <a:gd name="connsiteX2" fmla="*/ 1462170 w 1462305"/>
                <a:gd name="connsiteY2" fmla="*/ 77 h 665823"/>
                <a:gd name="connsiteX3" fmla="*/ 1207211 w 1462305"/>
                <a:gd name="connsiteY3" fmla="*/ 0 h 665823"/>
                <a:gd name="connsiteX4" fmla="*/ 957346 w 1462305"/>
                <a:gd name="connsiteY4" fmla="*/ 42564 h 665823"/>
                <a:gd name="connsiteX5" fmla="*/ 671553 w 1462305"/>
                <a:gd name="connsiteY5" fmla="*/ 158177 h 665823"/>
                <a:gd name="connsiteX6" fmla="*/ 499222 w 1462305"/>
                <a:gd name="connsiteY6" fmla="*/ 250309 h 665823"/>
                <a:gd name="connsiteX7" fmla="*/ 211971 w 1462305"/>
                <a:gd name="connsiteY7" fmla="*/ 430954 h 665823"/>
                <a:gd name="connsiteX8" fmla="*/ 0 w 1462305"/>
                <a:gd name="connsiteY8" fmla="*/ 656409 h 665823"/>
                <a:gd name="connsiteX0" fmla="*/ 0 w 1467016"/>
                <a:gd name="connsiteY0" fmla="*/ 656409 h 665823"/>
                <a:gd name="connsiteX1" fmla="*/ 1462045 w 1467016"/>
                <a:gd name="connsiteY1" fmla="*/ 665823 h 665823"/>
                <a:gd name="connsiteX2" fmla="*/ 1467016 w 1467016"/>
                <a:gd name="connsiteY2" fmla="*/ 42283 h 665823"/>
                <a:gd name="connsiteX3" fmla="*/ 1207211 w 1467016"/>
                <a:gd name="connsiteY3" fmla="*/ 0 h 665823"/>
                <a:gd name="connsiteX4" fmla="*/ 957346 w 1467016"/>
                <a:gd name="connsiteY4" fmla="*/ 42564 h 665823"/>
                <a:gd name="connsiteX5" fmla="*/ 671553 w 1467016"/>
                <a:gd name="connsiteY5" fmla="*/ 158177 h 665823"/>
                <a:gd name="connsiteX6" fmla="*/ 499222 w 1467016"/>
                <a:gd name="connsiteY6" fmla="*/ 250309 h 665823"/>
                <a:gd name="connsiteX7" fmla="*/ 211971 w 1467016"/>
                <a:gd name="connsiteY7" fmla="*/ 430954 h 665823"/>
                <a:gd name="connsiteX8" fmla="*/ 0 w 1467016"/>
                <a:gd name="connsiteY8" fmla="*/ 656409 h 665823"/>
                <a:gd name="connsiteX0" fmla="*/ 0 w 1467016"/>
                <a:gd name="connsiteY0" fmla="*/ 614126 h 623540"/>
                <a:gd name="connsiteX1" fmla="*/ 1462045 w 1467016"/>
                <a:gd name="connsiteY1" fmla="*/ 623540 h 623540"/>
                <a:gd name="connsiteX2" fmla="*/ 1467016 w 1467016"/>
                <a:gd name="connsiteY2" fmla="*/ 0 h 623540"/>
                <a:gd name="connsiteX3" fmla="*/ 1207211 w 1467016"/>
                <a:gd name="connsiteY3" fmla="*/ 13990 h 623540"/>
                <a:gd name="connsiteX4" fmla="*/ 957346 w 1467016"/>
                <a:gd name="connsiteY4" fmla="*/ 281 h 623540"/>
                <a:gd name="connsiteX5" fmla="*/ 671553 w 1467016"/>
                <a:gd name="connsiteY5" fmla="*/ 115894 h 623540"/>
                <a:gd name="connsiteX6" fmla="*/ 499222 w 1467016"/>
                <a:gd name="connsiteY6" fmla="*/ 208026 h 623540"/>
                <a:gd name="connsiteX7" fmla="*/ 211971 w 1467016"/>
                <a:gd name="connsiteY7" fmla="*/ 388671 h 623540"/>
                <a:gd name="connsiteX8" fmla="*/ 0 w 1467016"/>
                <a:gd name="connsiteY8" fmla="*/ 614126 h 623540"/>
                <a:gd name="connsiteX0" fmla="*/ 0 w 1467016"/>
                <a:gd name="connsiteY0" fmla="*/ 614126 h 623540"/>
                <a:gd name="connsiteX1" fmla="*/ 1462045 w 1467016"/>
                <a:gd name="connsiteY1" fmla="*/ 623540 h 623540"/>
                <a:gd name="connsiteX2" fmla="*/ 1467016 w 1467016"/>
                <a:gd name="connsiteY2" fmla="*/ 0 h 623540"/>
                <a:gd name="connsiteX3" fmla="*/ 1207211 w 1467016"/>
                <a:gd name="connsiteY3" fmla="*/ 13990 h 623540"/>
                <a:gd name="connsiteX4" fmla="*/ 957346 w 1467016"/>
                <a:gd name="connsiteY4" fmla="*/ 70621 h 623540"/>
                <a:gd name="connsiteX5" fmla="*/ 671553 w 1467016"/>
                <a:gd name="connsiteY5" fmla="*/ 115894 h 623540"/>
                <a:gd name="connsiteX6" fmla="*/ 499222 w 1467016"/>
                <a:gd name="connsiteY6" fmla="*/ 208026 h 623540"/>
                <a:gd name="connsiteX7" fmla="*/ 211971 w 1467016"/>
                <a:gd name="connsiteY7" fmla="*/ 388671 h 623540"/>
                <a:gd name="connsiteX8" fmla="*/ 0 w 1467016"/>
                <a:gd name="connsiteY8" fmla="*/ 614126 h 623540"/>
                <a:gd name="connsiteX0" fmla="*/ 0 w 1467016"/>
                <a:gd name="connsiteY0" fmla="*/ 614126 h 623540"/>
                <a:gd name="connsiteX1" fmla="*/ 1462045 w 1467016"/>
                <a:gd name="connsiteY1" fmla="*/ 623540 h 623540"/>
                <a:gd name="connsiteX2" fmla="*/ 1467016 w 1467016"/>
                <a:gd name="connsiteY2" fmla="*/ 0 h 623540"/>
                <a:gd name="connsiteX3" fmla="*/ 1207211 w 1467016"/>
                <a:gd name="connsiteY3" fmla="*/ 13990 h 623540"/>
                <a:gd name="connsiteX4" fmla="*/ 957346 w 1467016"/>
                <a:gd name="connsiteY4" fmla="*/ 70621 h 623540"/>
                <a:gd name="connsiteX5" fmla="*/ 671553 w 1467016"/>
                <a:gd name="connsiteY5" fmla="*/ 172167 h 623540"/>
                <a:gd name="connsiteX6" fmla="*/ 499222 w 1467016"/>
                <a:gd name="connsiteY6" fmla="*/ 208026 h 623540"/>
                <a:gd name="connsiteX7" fmla="*/ 211971 w 1467016"/>
                <a:gd name="connsiteY7" fmla="*/ 388671 h 623540"/>
                <a:gd name="connsiteX8" fmla="*/ 0 w 1467016"/>
                <a:gd name="connsiteY8" fmla="*/ 614126 h 623540"/>
                <a:gd name="connsiteX0" fmla="*/ 0 w 1467016"/>
                <a:gd name="connsiteY0" fmla="*/ 614126 h 623540"/>
                <a:gd name="connsiteX1" fmla="*/ 1462045 w 1467016"/>
                <a:gd name="connsiteY1" fmla="*/ 623540 h 623540"/>
                <a:gd name="connsiteX2" fmla="*/ 1467016 w 1467016"/>
                <a:gd name="connsiteY2" fmla="*/ 0 h 623540"/>
                <a:gd name="connsiteX3" fmla="*/ 1207211 w 1467016"/>
                <a:gd name="connsiteY3" fmla="*/ 13990 h 623540"/>
                <a:gd name="connsiteX4" fmla="*/ 957346 w 1467016"/>
                <a:gd name="connsiteY4" fmla="*/ 70621 h 623540"/>
                <a:gd name="connsiteX5" fmla="*/ 671553 w 1467016"/>
                <a:gd name="connsiteY5" fmla="*/ 172167 h 623540"/>
                <a:gd name="connsiteX6" fmla="*/ 499222 w 1467016"/>
                <a:gd name="connsiteY6" fmla="*/ 278366 h 623540"/>
                <a:gd name="connsiteX7" fmla="*/ 211971 w 1467016"/>
                <a:gd name="connsiteY7" fmla="*/ 388671 h 623540"/>
                <a:gd name="connsiteX8" fmla="*/ 0 w 1467016"/>
                <a:gd name="connsiteY8" fmla="*/ 614126 h 623540"/>
                <a:gd name="connsiteX0" fmla="*/ 0 w 1467016"/>
                <a:gd name="connsiteY0" fmla="*/ 614126 h 623540"/>
                <a:gd name="connsiteX1" fmla="*/ 1462045 w 1467016"/>
                <a:gd name="connsiteY1" fmla="*/ 623540 h 623540"/>
                <a:gd name="connsiteX2" fmla="*/ 1467016 w 1467016"/>
                <a:gd name="connsiteY2" fmla="*/ 0 h 623540"/>
                <a:gd name="connsiteX3" fmla="*/ 1207211 w 1467016"/>
                <a:gd name="connsiteY3" fmla="*/ 13990 h 623540"/>
                <a:gd name="connsiteX4" fmla="*/ 957346 w 1467016"/>
                <a:gd name="connsiteY4" fmla="*/ 70621 h 623540"/>
                <a:gd name="connsiteX5" fmla="*/ 671553 w 1467016"/>
                <a:gd name="connsiteY5" fmla="*/ 172167 h 623540"/>
                <a:gd name="connsiteX6" fmla="*/ 499222 w 1467016"/>
                <a:gd name="connsiteY6" fmla="*/ 278366 h 623540"/>
                <a:gd name="connsiteX7" fmla="*/ 211971 w 1467016"/>
                <a:gd name="connsiteY7" fmla="*/ 416808 h 623540"/>
                <a:gd name="connsiteX8" fmla="*/ 0 w 1467016"/>
                <a:gd name="connsiteY8" fmla="*/ 614126 h 62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016" h="623540">
                  <a:moveTo>
                    <a:pt x="0" y="614126"/>
                  </a:moveTo>
                  <a:lnTo>
                    <a:pt x="1462045" y="623540"/>
                  </a:lnTo>
                  <a:cubicBezTo>
                    <a:pt x="1462895" y="406315"/>
                    <a:pt x="1466166" y="217225"/>
                    <a:pt x="1467016" y="0"/>
                  </a:cubicBezTo>
                  <a:lnTo>
                    <a:pt x="1207211" y="13990"/>
                  </a:lnTo>
                  <a:lnTo>
                    <a:pt x="957346" y="70621"/>
                  </a:lnTo>
                  <a:lnTo>
                    <a:pt x="671553" y="172167"/>
                  </a:lnTo>
                  <a:lnTo>
                    <a:pt x="499222" y="278366"/>
                  </a:lnTo>
                  <a:lnTo>
                    <a:pt x="211971" y="416808"/>
                  </a:lnTo>
                  <a:cubicBezTo>
                    <a:pt x="144544" y="484925"/>
                    <a:pt x="67427" y="496770"/>
                    <a:pt x="0" y="614126"/>
                  </a:cubicBezTo>
                  <a:close/>
                </a:path>
              </a:pathLst>
            </a:custGeom>
            <a:pattFill prst="wdUpDiag">
              <a:fgClr>
                <a:srgbClr val="0000CC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r-HR"/>
            </a:p>
          </p:txBody>
        </p:sp>
      </p:grpSp>
      <p:sp>
        <p:nvSpPr>
          <p:cNvPr id="5" name="Rectangle 4"/>
          <p:cNvSpPr/>
          <p:nvPr/>
        </p:nvSpPr>
        <p:spPr>
          <a:xfrm>
            <a:off x="171450" y="139700"/>
            <a:ext cx="883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 sz="2400" b="1" i="0" u="none" strike="noStrike" kern="1200" baseline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defRPr>
            </a:pPr>
            <a:r>
              <a:rPr lang="hr-H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Odnos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hr-H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gnojidbe, visine prinosa i profita</a:t>
            </a:r>
          </a:p>
        </p:txBody>
      </p:sp>
      <p:sp>
        <p:nvSpPr>
          <p:cNvPr id="58" name="Freeform 57"/>
          <p:cNvSpPr/>
          <p:nvPr/>
        </p:nvSpPr>
        <p:spPr>
          <a:xfrm>
            <a:off x="985319" y="1443153"/>
            <a:ext cx="7584458" cy="2973524"/>
          </a:xfrm>
          <a:custGeom>
            <a:avLst/>
            <a:gdLst>
              <a:gd name="connsiteX0" fmla="*/ 0 w 7498080"/>
              <a:gd name="connsiteY0" fmla="*/ 3120369 h 3120369"/>
              <a:gd name="connsiteX1" fmla="*/ 2862072 w 7498080"/>
              <a:gd name="connsiteY1" fmla="*/ 980673 h 3120369"/>
              <a:gd name="connsiteX2" fmla="*/ 5029200 w 7498080"/>
              <a:gd name="connsiteY2" fmla="*/ 29697 h 3120369"/>
              <a:gd name="connsiteX3" fmla="*/ 7498080 w 7498080"/>
              <a:gd name="connsiteY3" fmla="*/ 221721 h 3120369"/>
              <a:gd name="connsiteX4" fmla="*/ 7498080 w 7498080"/>
              <a:gd name="connsiteY4" fmla="*/ 221721 h 3120369"/>
              <a:gd name="connsiteX0" fmla="*/ 0 w 7498080"/>
              <a:gd name="connsiteY0" fmla="*/ 3113836 h 3113836"/>
              <a:gd name="connsiteX1" fmla="*/ 2834879 w 7498080"/>
              <a:gd name="connsiteY1" fmla="*/ 857875 h 3113836"/>
              <a:gd name="connsiteX2" fmla="*/ 5029200 w 7498080"/>
              <a:gd name="connsiteY2" fmla="*/ 23164 h 3113836"/>
              <a:gd name="connsiteX3" fmla="*/ 7498080 w 7498080"/>
              <a:gd name="connsiteY3" fmla="*/ 215188 h 3113836"/>
              <a:gd name="connsiteX4" fmla="*/ 7498080 w 7498080"/>
              <a:gd name="connsiteY4" fmla="*/ 215188 h 3113836"/>
              <a:gd name="connsiteX0" fmla="*/ 0 w 7498080"/>
              <a:gd name="connsiteY0" fmla="*/ 3097741 h 3097741"/>
              <a:gd name="connsiteX1" fmla="*/ 2834879 w 7498080"/>
              <a:gd name="connsiteY1" fmla="*/ 841780 h 3097741"/>
              <a:gd name="connsiteX2" fmla="*/ 5047329 w 7498080"/>
              <a:gd name="connsiteY2" fmla="*/ 26446 h 3097741"/>
              <a:gd name="connsiteX3" fmla="*/ 7498080 w 7498080"/>
              <a:gd name="connsiteY3" fmla="*/ 199093 h 3097741"/>
              <a:gd name="connsiteX4" fmla="*/ 7498080 w 7498080"/>
              <a:gd name="connsiteY4" fmla="*/ 199093 h 3097741"/>
              <a:gd name="connsiteX0" fmla="*/ 0 w 7498080"/>
              <a:gd name="connsiteY0" fmla="*/ 3108830 h 3108830"/>
              <a:gd name="connsiteX1" fmla="*/ 2834879 w 7498080"/>
              <a:gd name="connsiteY1" fmla="*/ 852869 h 3108830"/>
              <a:gd name="connsiteX2" fmla="*/ 5047329 w 7498080"/>
              <a:gd name="connsiteY2" fmla="*/ 37535 h 3108830"/>
              <a:gd name="connsiteX3" fmla="*/ 6988563 w 7498080"/>
              <a:gd name="connsiteY3" fmla="*/ 144057 h 3108830"/>
              <a:gd name="connsiteX4" fmla="*/ 7498080 w 7498080"/>
              <a:gd name="connsiteY4" fmla="*/ 210182 h 3108830"/>
              <a:gd name="connsiteX5" fmla="*/ 7498080 w 7498080"/>
              <a:gd name="connsiteY5" fmla="*/ 210182 h 3108830"/>
              <a:gd name="connsiteX0" fmla="*/ 0 w 7498080"/>
              <a:gd name="connsiteY0" fmla="*/ 3108830 h 3108830"/>
              <a:gd name="connsiteX1" fmla="*/ 2834879 w 7498080"/>
              <a:gd name="connsiteY1" fmla="*/ 852869 h 3108830"/>
              <a:gd name="connsiteX2" fmla="*/ 5047329 w 7498080"/>
              <a:gd name="connsiteY2" fmla="*/ 37535 h 3108830"/>
              <a:gd name="connsiteX3" fmla="*/ 6988563 w 7498080"/>
              <a:gd name="connsiteY3" fmla="*/ 144057 h 3108830"/>
              <a:gd name="connsiteX4" fmla="*/ 7498080 w 7498080"/>
              <a:gd name="connsiteY4" fmla="*/ 210182 h 3108830"/>
              <a:gd name="connsiteX5" fmla="*/ 7498080 w 7498080"/>
              <a:gd name="connsiteY5" fmla="*/ 210182 h 3108830"/>
              <a:gd name="connsiteX0" fmla="*/ 0 w 7498080"/>
              <a:gd name="connsiteY0" fmla="*/ 3098882 h 3098882"/>
              <a:gd name="connsiteX1" fmla="*/ 2834879 w 7498080"/>
              <a:gd name="connsiteY1" fmla="*/ 842921 h 3098882"/>
              <a:gd name="connsiteX2" fmla="*/ 5047329 w 7498080"/>
              <a:gd name="connsiteY2" fmla="*/ 27587 h 3098882"/>
              <a:gd name="connsiteX3" fmla="*/ 6997627 w 7498080"/>
              <a:gd name="connsiteY3" fmla="*/ 192242 h 3098882"/>
              <a:gd name="connsiteX4" fmla="*/ 7498080 w 7498080"/>
              <a:gd name="connsiteY4" fmla="*/ 200234 h 3098882"/>
              <a:gd name="connsiteX5" fmla="*/ 7498080 w 7498080"/>
              <a:gd name="connsiteY5" fmla="*/ 200234 h 3098882"/>
              <a:gd name="connsiteX0" fmla="*/ 0 w 7498080"/>
              <a:gd name="connsiteY0" fmla="*/ 3105381 h 3105381"/>
              <a:gd name="connsiteX1" fmla="*/ 2834879 w 7498080"/>
              <a:gd name="connsiteY1" fmla="*/ 849420 h 3105381"/>
              <a:gd name="connsiteX2" fmla="*/ 5047329 w 7498080"/>
              <a:gd name="connsiteY2" fmla="*/ 34086 h 3105381"/>
              <a:gd name="connsiteX3" fmla="*/ 6997627 w 7498080"/>
              <a:gd name="connsiteY3" fmla="*/ 198741 h 3105381"/>
              <a:gd name="connsiteX4" fmla="*/ 7498080 w 7498080"/>
              <a:gd name="connsiteY4" fmla="*/ 206733 h 3105381"/>
              <a:gd name="connsiteX5" fmla="*/ 7498080 w 7498080"/>
              <a:gd name="connsiteY5" fmla="*/ 206733 h 3105381"/>
              <a:gd name="connsiteX0" fmla="*/ 0 w 7498080"/>
              <a:gd name="connsiteY0" fmla="*/ 3105381 h 3105381"/>
              <a:gd name="connsiteX1" fmla="*/ 2834879 w 7498080"/>
              <a:gd name="connsiteY1" fmla="*/ 849420 h 3105381"/>
              <a:gd name="connsiteX2" fmla="*/ 5047329 w 7498080"/>
              <a:gd name="connsiteY2" fmla="*/ 34086 h 3105381"/>
              <a:gd name="connsiteX3" fmla="*/ 6997627 w 7498080"/>
              <a:gd name="connsiteY3" fmla="*/ 198741 h 3105381"/>
              <a:gd name="connsiteX4" fmla="*/ 7498080 w 7498080"/>
              <a:gd name="connsiteY4" fmla="*/ 206733 h 3105381"/>
              <a:gd name="connsiteX5" fmla="*/ 7498080 w 7498080"/>
              <a:gd name="connsiteY5" fmla="*/ 206733 h 3105381"/>
              <a:gd name="connsiteX0" fmla="*/ 0 w 7546102"/>
              <a:gd name="connsiteY0" fmla="*/ 3105381 h 3105381"/>
              <a:gd name="connsiteX1" fmla="*/ 2834879 w 7546102"/>
              <a:gd name="connsiteY1" fmla="*/ 849420 h 3105381"/>
              <a:gd name="connsiteX2" fmla="*/ 5047329 w 7546102"/>
              <a:gd name="connsiteY2" fmla="*/ 34086 h 3105381"/>
              <a:gd name="connsiteX3" fmla="*/ 6997627 w 7546102"/>
              <a:gd name="connsiteY3" fmla="*/ 198741 h 3105381"/>
              <a:gd name="connsiteX4" fmla="*/ 7498080 w 7546102"/>
              <a:gd name="connsiteY4" fmla="*/ 206733 h 3105381"/>
              <a:gd name="connsiteX5" fmla="*/ 7534337 w 7546102"/>
              <a:gd name="connsiteY5" fmla="*/ 584596 h 3105381"/>
              <a:gd name="connsiteX0" fmla="*/ 0 w 7534337"/>
              <a:gd name="connsiteY0" fmla="*/ 3105381 h 3105381"/>
              <a:gd name="connsiteX1" fmla="*/ 2834879 w 7534337"/>
              <a:gd name="connsiteY1" fmla="*/ 849420 h 3105381"/>
              <a:gd name="connsiteX2" fmla="*/ 5047329 w 7534337"/>
              <a:gd name="connsiteY2" fmla="*/ 34086 h 3105381"/>
              <a:gd name="connsiteX3" fmla="*/ 6997627 w 7534337"/>
              <a:gd name="connsiteY3" fmla="*/ 198741 h 3105381"/>
              <a:gd name="connsiteX4" fmla="*/ 7289602 w 7534337"/>
              <a:gd name="connsiteY4" fmla="*/ 322998 h 3105381"/>
              <a:gd name="connsiteX5" fmla="*/ 7534337 w 7534337"/>
              <a:gd name="connsiteY5" fmla="*/ 584596 h 3105381"/>
              <a:gd name="connsiteX0" fmla="*/ 0 w 7534337"/>
              <a:gd name="connsiteY0" fmla="*/ 3111489 h 3111489"/>
              <a:gd name="connsiteX1" fmla="*/ 2834879 w 7534337"/>
              <a:gd name="connsiteY1" fmla="*/ 855528 h 3111489"/>
              <a:gd name="connsiteX2" fmla="*/ 5047329 w 7534337"/>
              <a:gd name="connsiteY2" fmla="*/ 40194 h 3111489"/>
              <a:gd name="connsiteX3" fmla="*/ 6879792 w 7534337"/>
              <a:gd name="connsiteY3" fmla="*/ 175783 h 3111489"/>
              <a:gd name="connsiteX4" fmla="*/ 7289602 w 7534337"/>
              <a:gd name="connsiteY4" fmla="*/ 329106 h 3111489"/>
              <a:gd name="connsiteX5" fmla="*/ 7534337 w 7534337"/>
              <a:gd name="connsiteY5" fmla="*/ 590704 h 3111489"/>
              <a:gd name="connsiteX0" fmla="*/ 0 w 7534337"/>
              <a:gd name="connsiteY0" fmla="*/ 3111489 h 3111489"/>
              <a:gd name="connsiteX1" fmla="*/ 2834879 w 7534337"/>
              <a:gd name="connsiteY1" fmla="*/ 855528 h 3111489"/>
              <a:gd name="connsiteX2" fmla="*/ 5047329 w 7534337"/>
              <a:gd name="connsiteY2" fmla="*/ 40194 h 3111489"/>
              <a:gd name="connsiteX3" fmla="*/ 6879792 w 7534337"/>
              <a:gd name="connsiteY3" fmla="*/ 175783 h 3111489"/>
              <a:gd name="connsiteX4" fmla="*/ 7262410 w 7534337"/>
              <a:gd name="connsiteY4" fmla="*/ 358172 h 3111489"/>
              <a:gd name="connsiteX5" fmla="*/ 7534337 w 7534337"/>
              <a:gd name="connsiteY5" fmla="*/ 590704 h 3111489"/>
              <a:gd name="connsiteX0" fmla="*/ 0 w 7534337"/>
              <a:gd name="connsiteY0" fmla="*/ 3111489 h 3111489"/>
              <a:gd name="connsiteX1" fmla="*/ 2834879 w 7534337"/>
              <a:gd name="connsiteY1" fmla="*/ 855528 h 3111489"/>
              <a:gd name="connsiteX2" fmla="*/ 5047329 w 7534337"/>
              <a:gd name="connsiteY2" fmla="*/ 40194 h 3111489"/>
              <a:gd name="connsiteX3" fmla="*/ 6879792 w 7534337"/>
              <a:gd name="connsiteY3" fmla="*/ 175783 h 3111489"/>
              <a:gd name="connsiteX4" fmla="*/ 7280539 w 7534337"/>
              <a:gd name="connsiteY4" fmla="*/ 329106 h 3111489"/>
              <a:gd name="connsiteX5" fmla="*/ 7534337 w 7534337"/>
              <a:gd name="connsiteY5" fmla="*/ 590704 h 3111489"/>
              <a:gd name="connsiteX0" fmla="*/ 0 w 7534337"/>
              <a:gd name="connsiteY0" fmla="*/ 3111489 h 3111489"/>
              <a:gd name="connsiteX1" fmla="*/ 2834879 w 7534337"/>
              <a:gd name="connsiteY1" fmla="*/ 855528 h 3111489"/>
              <a:gd name="connsiteX2" fmla="*/ 5047329 w 7534337"/>
              <a:gd name="connsiteY2" fmla="*/ 40194 h 3111489"/>
              <a:gd name="connsiteX3" fmla="*/ 6879792 w 7534337"/>
              <a:gd name="connsiteY3" fmla="*/ 175783 h 3111489"/>
              <a:gd name="connsiteX4" fmla="*/ 7307732 w 7534337"/>
              <a:gd name="connsiteY4" fmla="*/ 367112 h 3111489"/>
              <a:gd name="connsiteX5" fmla="*/ 7534337 w 7534337"/>
              <a:gd name="connsiteY5" fmla="*/ 590704 h 31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4337" h="3111489">
                <a:moveTo>
                  <a:pt x="0" y="3111489"/>
                </a:moveTo>
                <a:cubicBezTo>
                  <a:pt x="1011936" y="2299197"/>
                  <a:pt x="1993658" y="1367411"/>
                  <a:pt x="2834879" y="855528"/>
                </a:cubicBezTo>
                <a:cubicBezTo>
                  <a:pt x="3676101" y="343646"/>
                  <a:pt x="4373177" y="153485"/>
                  <a:pt x="5047329" y="40194"/>
                </a:cubicBezTo>
                <a:cubicBezTo>
                  <a:pt x="5721481" y="-73097"/>
                  <a:pt x="6498527" y="79187"/>
                  <a:pt x="6879792" y="175783"/>
                </a:cubicBezTo>
                <a:cubicBezTo>
                  <a:pt x="7306378" y="330512"/>
                  <a:pt x="7198641" y="297959"/>
                  <a:pt x="7307732" y="367112"/>
                </a:cubicBezTo>
                <a:cubicBezTo>
                  <a:pt x="7416823" y="436265"/>
                  <a:pt x="7522251" y="464750"/>
                  <a:pt x="7534337" y="590704"/>
                </a:cubicBezTo>
              </a:path>
            </a:pathLst>
          </a:custGeom>
          <a:noFill/>
          <a:ln w="63500">
            <a:gradFill>
              <a:gsLst>
                <a:gs pos="5000">
                  <a:srgbClr val="FF0000"/>
                </a:gs>
                <a:gs pos="30000">
                  <a:srgbClr val="00B050"/>
                </a:gs>
                <a:gs pos="85000">
                  <a:srgbClr val="79FFC9"/>
                </a:gs>
                <a:gs pos="51000">
                  <a:srgbClr val="92D05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125561" y="914400"/>
            <a:ext cx="8416776" cy="5733753"/>
            <a:chOff x="125562" y="914524"/>
            <a:chExt cx="8416869" cy="5733018"/>
          </a:xfrm>
        </p:grpSpPr>
        <p:grpSp>
          <p:nvGrpSpPr>
            <p:cNvPr id="48172" name="Group 112"/>
            <p:cNvGrpSpPr>
              <a:grpSpLocks/>
            </p:cNvGrpSpPr>
            <p:nvPr/>
          </p:nvGrpSpPr>
          <p:grpSpPr bwMode="auto">
            <a:xfrm>
              <a:off x="125562" y="914524"/>
              <a:ext cx="8416869" cy="5733018"/>
              <a:chOff x="125562" y="914524"/>
              <a:chExt cx="8416869" cy="573301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09593" y="3847848"/>
                <a:ext cx="393704" cy="338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hr-HR" sz="1600" b="1">
                    <a:latin typeface="+mn-lt"/>
                    <a:cs typeface="Arial" charset="0"/>
                  </a:rPr>
                  <a:t>40</a:t>
                </a:r>
              </a:p>
            </p:txBody>
          </p:sp>
          <p:grpSp>
            <p:nvGrpSpPr>
              <p:cNvPr id="48175" name="Group 111"/>
              <p:cNvGrpSpPr>
                <a:grpSpLocks/>
              </p:cNvGrpSpPr>
              <p:nvPr/>
            </p:nvGrpSpPr>
            <p:grpSpPr bwMode="auto">
              <a:xfrm>
                <a:off x="125562" y="914524"/>
                <a:ext cx="8416869" cy="5733018"/>
                <a:chOff x="125562" y="914524"/>
                <a:chExt cx="8416869" cy="5733018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974735" y="914524"/>
                  <a:ext cx="0" cy="48126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962035" y="5712922"/>
                  <a:ext cx="758039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grpSp>
              <p:nvGrpSpPr>
                <p:cNvPr id="48178" name="Group 110"/>
                <p:cNvGrpSpPr>
                  <a:grpSpLocks/>
                </p:cNvGrpSpPr>
                <p:nvPr/>
              </p:nvGrpSpPr>
              <p:grpSpPr bwMode="auto">
                <a:xfrm>
                  <a:off x="125562" y="1318833"/>
                  <a:ext cx="8254703" cy="5328709"/>
                  <a:chOff x="125562" y="1318833"/>
                  <a:chExt cx="8254703" cy="5328709"/>
                </a:xfrm>
              </p:grpSpPr>
              <p:grpSp>
                <p:nvGrpSpPr>
                  <p:cNvPr id="48179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818105" y="5706836"/>
                    <a:ext cx="7562160" cy="940706"/>
                    <a:chOff x="818105" y="5706836"/>
                    <a:chExt cx="7562160" cy="940706"/>
                  </a:xfrm>
                </p:grpSpPr>
                <p:grpSp>
                  <p:nvGrpSpPr>
                    <p:cNvPr id="48196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105" y="5706836"/>
                      <a:ext cx="7562160" cy="509057"/>
                      <a:chOff x="818105" y="6075947"/>
                      <a:chExt cx="7562160" cy="509057"/>
                    </a:xfrm>
                  </p:grpSpPr>
                  <p:cxnSp>
                    <p:nvCxnSpPr>
                      <p:cNvPr id="14" name="Straight Connector 13"/>
                      <p:cNvCxnSpPr/>
                      <p:nvPr/>
                    </p:nvCxnSpPr>
                    <p:spPr>
                      <a:xfrm>
                        <a:off x="974735" y="6075684"/>
                        <a:ext cx="0" cy="144444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3">
                        <a:schemeClr val="accent4"/>
                      </a:lnRef>
                      <a:fillRef idx="0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>
                        <a:off x="2409850" y="6097906"/>
                        <a:ext cx="0" cy="14603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3">
                        <a:schemeClr val="accent4"/>
                      </a:lnRef>
                      <a:fillRef idx="0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Straight Connector 15"/>
                      <p:cNvCxnSpPr/>
                      <p:nvPr/>
                    </p:nvCxnSpPr>
                    <p:spPr>
                      <a:xfrm>
                        <a:off x="3856079" y="6083620"/>
                        <a:ext cx="0" cy="14444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3">
                        <a:schemeClr val="accent4"/>
                      </a:lnRef>
                      <a:fillRef idx="0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5294370" y="6083620"/>
                        <a:ext cx="0" cy="14444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3">
                        <a:schemeClr val="accent4"/>
                      </a:lnRef>
                      <a:fillRef idx="0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>
                        <a:off x="6726311" y="6097906"/>
                        <a:ext cx="0" cy="14603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3">
                        <a:schemeClr val="accent4"/>
                      </a:lnRef>
                      <a:fillRef idx="0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817571" y="6243938"/>
                        <a:ext cx="288928" cy="3380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hr-HR" sz="1600" b="1">
                            <a:latin typeface="+mn-lt"/>
                            <a:cs typeface="Arial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2201886" y="6243938"/>
                        <a:ext cx="496892" cy="3380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hr-HR" sz="1600" b="1">
                            <a:latin typeface="+mn-lt"/>
                            <a:cs typeface="Arial" charset="0"/>
                          </a:rPr>
                          <a:t>100</a:t>
                        </a:r>
                      </a:p>
                    </p:txBody>
                  </p: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3603664" y="6218541"/>
                        <a:ext cx="498480" cy="3396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hr-HR" sz="1600" b="1">
                            <a:latin typeface="+mn-lt"/>
                            <a:cs typeface="Arial" charset="0"/>
                          </a:rPr>
                          <a:t>200</a:t>
                        </a:r>
                      </a:p>
                    </p:txBody>
                  </p:sp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5049892" y="6215366"/>
                        <a:ext cx="496892" cy="3396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hr-HR" sz="1600" b="1">
                            <a:latin typeface="+mn-lt"/>
                            <a:cs typeface="Arial" charset="0"/>
                          </a:rPr>
                          <a:t>300</a:t>
                        </a:r>
                      </a:p>
                    </p:txBody>
                  </p:sp>
                  <p:sp>
                    <p:nvSpPr>
                      <p:cNvPr id="23" name="TextBox 22"/>
                      <p:cNvSpPr txBox="1"/>
                      <p:nvPr/>
                    </p:nvSpPr>
                    <p:spPr>
                      <a:xfrm>
                        <a:off x="6485008" y="6247112"/>
                        <a:ext cx="496892" cy="3380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hr-HR" sz="1600" b="1">
                            <a:latin typeface="+mn-lt"/>
                            <a:cs typeface="Arial" charset="0"/>
                          </a:rPr>
                          <a:t>400</a:t>
                        </a:r>
                      </a:p>
                    </p:txBody>
                  </p: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>
                        <a:off x="8182064" y="6075684"/>
                        <a:ext cx="0" cy="144444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3">
                        <a:schemeClr val="accent4"/>
                      </a:lnRef>
                      <a:fillRef idx="0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7883611" y="6232826"/>
                        <a:ext cx="496893" cy="3396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hr-HR" sz="1600" b="1">
                            <a:latin typeface="+mn-lt"/>
                            <a:cs typeface="Arial" charset="0"/>
                          </a:rPr>
                          <a:t>500</a:t>
                        </a:r>
                      </a:p>
                    </p:txBody>
                  </p:sp>
                </p:grp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2574407" y="6185936"/>
                      <a:ext cx="4069621" cy="461606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>
                        <a:defRPr/>
                      </a:pPr>
                      <a:r>
                        <a:rPr lang="hr-HR" sz="2400" b="1" dirty="0">
                          <a:solidFill>
                            <a:srgbClr val="006600"/>
                          </a:solidFill>
                          <a:latin typeface="+mn-lt"/>
                          <a:cs typeface="Arial" charset="0"/>
                        </a:rPr>
                        <a:t>NPK doza aktivne tvari (kg/ha)</a:t>
                      </a:r>
                    </a:p>
                  </p:txBody>
                </p:sp>
              </p:grpSp>
              <p:grpSp>
                <p:nvGrpSpPr>
                  <p:cNvPr id="48180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25562" y="1318833"/>
                    <a:ext cx="858396" cy="4384673"/>
                    <a:chOff x="125562" y="1318833"/>
                    <a:chExt cx="858396" cy="4384673"/>
                  </a:xfrm>
                </p:grpSpPr>
                <p:sp>
                  <p:nvSpPr>
                    <p:cNvPr id="41" name="TextBox 40"/>
                    <p:cNvSpPr txBox="1"/>
                    <p:nvPr/>
                  </p:nvSpPr>
                  <p:spPr>
                    <a:xfrm rot="16200000">
                      <a:off x="-877918" y="3127333"/>
                      <a:ext cx="2468630" cy="461670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>
                        <a:defRPr/>
                      </a:pPr>
                      <a:r>
                        <a:rPr lang="hr-HR" sz="2400" b="1" dirty="0">
                          <a:solidFill>
                            <a:srgbClr val="006600"/>
                          </a:solidFill>
                          <a:latin typeface="+mn-lt"/>
                          <a:cs typeface="Arial" charset="0"/>
                        </a:rPr>
                        <a:t>Visina prinosa (%)</a:t>
                      </a:r>
                    </a:p>
                  </p:txBody>
                </p:sp>
                <p:grpSp>
                  <p:nvGrpSpPr>
                    <p:cNvPr id="48182" name="Group 1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547" y="1318833"/>
                      <a:ext cx="592411" cy="4384673"/>
                      <a:chOff x="391547" y="1318833"/>
                      <a:chExt cx="592411" cy="4384673"/>
                    </a:xfrm>
                  </p:grpSpPr>
                  <p:grpSp>
                    <p:nvGrpSpPr>
                      <p:cNvPr id="48183" name="Group 27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-1211396" y="3508153"/>
                        <a:ext cx="4223359" cy="167348"/>
                        <a:chOff x="974558" y="6075947"/>
                        <a:chExt cx="7206512" cy="167348"/>
                      </a:xfrm>
                    </p:grpSpPr>
                    <p:cxnSp>
                      <p:nvCxnSpPr>
                        <p:cNvPr id="29" name="Straight Connector 28"/>
                        <p:cNvCxnSpPr/>
                        <p:nvPr/>
                      </p:nvCxnSpPr>
                      <p:spPr>
                        <a:xfrm>
                          <a:off x="976336" y="6075644"/>
                          <a:ext cx="0" cy="14446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3">
                          <a:schemeClr val="accent4"/>
                        </a:lnRef>
                        <a:fillRef idx="0">
                          <a:schemeClr val="accent4"/>
                        </a:fillRef>
                        <a:effectRef idx="2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Straight Connector 29"/>
                        <p:cNvCxnSpPr/>
                        <p:nvPr/>
                      </p:nvCxnSpPr>
                      <p:spPr>
                        <a:xfrm>
                          <a:off x="2414536" y="6080406"/>
                          <a:ext cx="0" cy="142877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3">
                          <a:schemeClr val="accent4"/>
                        </a:lnRef>
                        <a:fillRef idx="0">
                          <a:schemeClr val="accent4"/>
                        </a:fillRef>
                        <a:effectRef idx="2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/>
                        <p:cNvCxnSpPr/>
                        <p:nvPr/>
                      </p:nvCxnSpPr>
                      <p:spPr>
                        <a:xfrm>
                          <a:off x="3858155" y="6083581"/>
                          <a:ext cx="0" cy="14446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3">
                          <a:schemeClr val="accent4"/>
                        </a:lnRef>
                        <a:fillRef idx="0">
                          <a:schemeClr val="accent4"/>
                        </a:fillRef>
                        <a:effectRef idx="2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Straight Connector 31"/>
                        <p:cNvCxnSpPr/>
                        <p:nvPr/>
                      </p:nvCxnSpPr>
                      <p:spPr>
                        <a:xfrm>
                          <a:off x="5296356" y="6083581"/>
                          <a:ext cx="0" cy="144465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4"/>
                        </a:lnRef>
                        <a:fillRef idx="0">
                          <a:schemeClr val="accent4"/>
                        </a:fillRef>
                        <a:effectRef idx="2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Straight Connector 32"/>
                        <p:cNvCxnSpPr/>
                        <p:nvPr/>
                      </p:nvCxnSpPr>
                      <p:spPr>
                        <a:xfrm>
                          <a:off x="6726433" y="6097869"/>
                          <a:ext cx="0" cy="144464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4"/>
                        </a:lnRef>
                        <a:fillRef idx="0">
                          <a:schemeClr val="accent4"/>
                        </a:fillRef>
                        <a:effectRef idx="2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" name="Straight Connector 38"/>
                        <p:cNvCxnSpPr/>
                        <p:nvPr/>
                      </p:nvCxnSpPr>
                      <p:spPr>
                        <a:xfrm>
                          <a:off x="8180886" y="6075644"/>
                          <a:ext cx="0" cy="14446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3">
                          <a:schemeClr val="accent4"/>
                        </a:lnRef>
                        <a:fillRef idx="0">
                          <a:schemeClr val="accent4"/>
                        </a:fillRef>
                        <a:effectRef idx="2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0" name="Straight Connector 31"/>
                        <p:cNvCxnSpPr/>
                        <p:nvPr/>
                      </p:nvCxnSpPr>
                      <p:spPr>
                        <a:xfrm>
                          <a:off x="5296356" y="6083581"/>
                          <a:ext cx="0" cy="14446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3">
                          <a:schemeClr val="accent4"/>
                        </a:lnRef>
                        <a:fillRef idx="0">
                          <a:schemeClr val="accent4"/>
                        </a:fillRef>
                        <a:effectRef idx="2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7" name="Straight Connector 32"/>
                        <p:cNvCxnSpPr/>
                        <p:nvPr/>
                      </p:nvCxnSpPr>
                      <p:spPr>
                        <a:xfrm>
                          <a:off x="6726433" y="6097869"/>
                          <a:ext cx="0" cy="14446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3">
                          <a:schemeClr val="accent4"/>
                        </a:lnRef>
                        <a:fillRef idx="0">
                          <a:schemeClr val="accent4"/>
                        </a:fillRef>
                        <a:effectRef idx="2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2" name="TextBox 41"/>
                      <p:cNvSpPr txBox="1"/>
                      <p:nvPr/>
                    </p:nvSpPr>
                    <p:spPr>
                      <a:xfrm>
                        <a:off x="508004" y="4697052"/>
                        <a:ext cx="392118" cy="3380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hr-HR" sz="1600" b="1">
                            <a:latin typeface="+mn-lt"/>
                            <a:cs typeface="Arial" charset="0"/>
                          </a:rPr>
                          <a:t>20</a:t>
                        </a:r>
                      </a:p>
                    </p:txBody>
                  </p:sp>
                  <p:sp>
                    <p:nvSpPr>
                      <p:cNvPr id="44" name="TextBox 43"/>
                      <p:cNvSpPr txBox="1"/>
                      <p:nvPr/>
                    </p:nvSpPr>
                    <p:spPr>
                      <a:xfrm>
                        <a:off x="509592" y="3000231"/>
                        <a:ext cx="393705" cy="3380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hr-HR" sz="1600" b="1">
                            <a:latin typeface="+mn-lt"/>
                            <a:cs typeface="Arial" charset="0"/>
                          </a:rPr>
                          <a:t>60</a:t>
                        </a:r>
                      </a:p>
                    </p:txBody>
                  </p:sp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>
                        <a:off x="509592" y="2152615"/>
                        <a:ext cx="393705" cy="3380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hr-HR" sz="1600" b="1">
                            <a:latin typeface="+mn-lt"/>
                            <a:cs typeface="Arial" charset="0"/>
                          </a:rPr>
                          <a:t>80</a:t>
                        </a:r>
                      </a:p>
                    </p:txBody>
                  </p:sp>
                  <p:sp>
                    <p:nvSpPr>
                      <p:cNvPr id="46" name="TextBox 45"/>
                      <p:cNvSpPr txBox="1"/>
                      <p:nvPr/>
                    </p:nvSpPr>
                    <p:spPr>
                      <a:xfrm>
                        <a:off x="392116" y="1319285"/>
                        <a:ext cx="496893" cy="3380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hr-HR" sz="1600" b="1">
                            <a:latin typeface="+mn-lt"/>
                            <a:cs typeface="Arial" charset="0"/>
                          </a:rPr>
                          <a:t>100</a:t>
                        </a:r>
                      </a:p>
                    </p:txBody>
                  </p:sp>
                </p:grpSp>
              </p:grpSp>
            </p:grpSp>
          </p:grpSp>
        </p:grpSp>
        <p:cxnSp>
          <p:nvCxnSpPr>
            <p:cNvPr id="60" name="Straight Connector 59"/>
            <p:cNvCxnSpPr/>
            <p:nvPr/>
          </p:nvCxnSpPr>
          <p:spPr>
            <a:xfrm flipV="1">
              <a:off x="985848" y="1479602"/>
              <a:ext cx="7497844" cy="0"/>
            </a:xfrm>
            <a:prstGeom prst="line">
              <a:avLst/>
            </a:prstGeom>
            <a:ln w="34925">
              <a:solidFill>
                <a:srgbClr val="0066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>
            <a:grpSpLocks/>
          </p:cNvGrpSpPr>
          <p:nvPr/>
        </p:nvGrpSpPr>
        <p:grpSpPr bwMode="auto">
          <a:xfrm>
            <a:off x="2409825" y="1443038"/>
            <a:ext cx="4348163" cy="4303712"/>
            <a:chOff x="2410345" y="1443153"/>
            <a:chExt cx="4346969" cy="4303536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413519" y="3287753"/>
              <a:ext cx="1455338" cy="0"/>
            </a:xfrm>
            <a:prstGeom prst="line">
              <a:avLst/>
            </a:prstGeom>
            <a:ln w="31750">
              <a:solidFill>
                <a:srgbClr val="0000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165" name="Group 103"/>
            <p:cNvGrpSpPr>
              <a:grpSpLocks/>
            </p:cNvGrpSpPr>
            <p:nvPr/>
          </p:nvGrpSpPr>
          <p:grpSpPr bwMode="auto">
            <a:xfrm>
              <a:off x="2410345" y="1443153"/>
              <a:ext cx="4346969" cy="4303536"/>
              <a:chOff x="2410345" y="1443153"/>
              <a:chExt cx="4346969" cy="4303536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5303563" y="1643170"/>
                <a:ext cx="1453751" cy="0"/>
              </a:xfrm>
              <a:prstGeom prst="line">
                <a:avLst/>
              </a:prstGeom>
              <a:ln w="31750">
                <a:solidFill>
                  <a:srgbClr val="0000C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3856161" y="2246395"/>
                <a:ext cx="0" cy="3468545"/>
              </a:xfrm>
              <a:prstGeom prst="line">
                <a:avLst/>
              </a:prstGeom>
              <a:ln w="31750">
                <a:solidFill>
                  <a:srgbClr val="0000C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5298802" y="1601897"/>
                <a:ext cx="4762" cy="4113044"/>
              </a:xfrm>
              <a:prstGeom prst="line">
                <a:avLst/>
              </a:prstGeom>
              <a:ln w="31750">
                <a:solidFill>
                  <a:srgbClr val="0000C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6731921" y="1443153"/>
                <a:ext cx="7935" cy="4278137"/>
              </a:xfrm>
              <a:prstGeom prst="line">
                <a:avLst/>
              </a:prstGeom>
              <a:ln w="31750">
                <a:solidFill>
                  <a:srgbClr val="0000C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2410345" y="3321088"/>
                <a:ext cx="0" cy="2425601"/>
              </a:xfrm>
              <a:prstGeom prst="line">
                <a:avLst/>
              </a:prstGeom>
              <a:ln w="31750">
                <a:solidFill>
                  <a:srgbClr val="0000C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68857" y="2228933"/>
                <a:ext cx="1453751" cy="0"/>
              </a:xfrm>
              <a:prstGeom prst="line">
                <a:avLst/>
              </a:prstGeom>
              <a:ln w="31750">
                <a:solidFill>
                  <a:srgbClr val="0000C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Arrow Connector 50"/>
          <p:cNvCxnSpPr/>
          <p:nvPr/>
        </p:nvCxnSpPr>
        <p:spPr>
          <a:xfrm flipV="1">
            <a:off x="969178" y="818165"/>
            <a:ext cx="4739433" cy="4885342"/>
          </a:xfrm>
          <a:prstGeom prst="straightConnector1">
            <a:avLst/>
          </a:prstGeom>
          <a:ln w="63500">
            <a:gradFill flip="none" rotWithShape="1">
              <a:gsLst>
                <a:gs pos="25000">
                  <a:srgbClr val="FF0000"/>
                </a:gs>
                <a:gs pos="50000">
                  <a:srgbClr val="00B050"/>
                </a:gs>
                <a:gs pos="75000">
                  <a:srgbClr val="0000CC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8029575" y="1955800"/>
            <a:ext cx="10604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b="1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Visina</a:t>
            </a:r>
          </a:p>
          <a:p>
            <a:pPr algn="ctr" eaLnBrk="1" hangingPunct="1">
              <a:defRPr/>
            </a:pPr>
            <a:r>
              <a:rPr lang="hr-HR" b="1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prinosa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71913" y="835026"/>
            <a:ext cx="3424237" cy="2455864"/>
            <a:chOff x="3872544" y="834583"/>
            <a:chExt cx="3423254" cy="2456305"/>
          </a:xfrm>
        </p:grpSpPr>
        <p:sp>
          <p:nvSpPr>
            <p:cNvPr id="2" name="Right Brace 1"/>
            <p:cNvSpPr/>
            <p:nvPr/>
          </p:nvSpPr>
          <p:spPr>
            <a:xfrm>
              <a:off x="3872544" y="2239774"/>
              <a:ext cx="228534" cy="1051114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r-HR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67750" y="2644659"/>
              <a:ext cx="612599" cy="250870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lnSpc>
                  <a:spcPct val="65000"/>
                </a:lnSpc>
                <a:defRPr/>
              </a:pPr>
              <a:r>
                <a:rPr lang="hr-HR" sz="1200" b="1">
                  <a:solidFill>
                    <a:srgbClr val="FF0000"/>
                  </a:solidFill>
                  <a:latin typeface="+mn-lt"/>
                  <a:cs typeface="Arial" charset="0"/>
                </a:rPr>
                <a:t>Porast</a:t>
              </a:r>
            </a:p>
            <a:p>
              <a:pPr algn="ctr" eaLnBrk="1" hangingPunct="1">
                <a:lnSpc>
                  <a:spcPct val="65000"/>
                </a:lnSpc>
                <a:defRPr/>
              </a:pPr>
              <a:r>
                <a:rPr lang="hr-HR" sz="1200" b="1">
                  <a:solidFill>
                    <a:srgbClr val="FF0000"/>
                  </a:solidFill>
                  <a:latin typeface="+mn-lt"/>
                  <a:cs typeface="Arial" charset="0"/>
                </a:rPr>
                <a:t>prinosa</a:t>
              </a:r>
            </a:p>
          </p:txBody>
        </p:sp>
        <p:sp>
          <p:nvSpPr>
            <p:cNvPr id="71" name="Right Brace 70"/>
            <p:cNvSpPr/>
            <p:nvPr/>
          </p:nvSpPr>
          <p:spPr>
            <a:xfrm>
              <a:off x="5315167" y="1626889"/>
              <a:ext cx="228534" cy="592244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r-HR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96090" y="1750736"/>
              <a:ext cx="611013" cy="369954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defRPr/>
              </a:pPr>
              <a:r>
                <a:rPr lang="hr-HR" sz="12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Porast</a:t>
              </a:r>
            </a:p>
            <a:p>
              <a:pPr algn="ctr" eaLnBrk="1" hangingPunct="1">
                <a:defRPr/>
              </a:pPr>
              <a:r>
                <a:rPr lang="hr-HR" sz="12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prinosa</a:t>
              </a:r>
            </a:p>
          </p:txBody>
        </p:sp>
        <p:sp>
          <p:nvSpPr>
            <p:cNvPr id="73" name="Right Brace 72"/>
            <p:cNvSpPr/>
            <p:nvPr/>
          </p:nvSpPr>
          <p:spPr>
            <a:xfrm>
              <a:off x="6748268" y="1453819"/>
              <a:ext cx="138072" cy="203237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r-HR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84786" y="834583"/>
              <a:ext cx="611012" cy="3699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>
                <a:defRPr/>
              </a:pPr>
              <a:r>
                <a:rPr lang="hr-HR" sz="12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Porast</a:t>
              </a:r>
            </a:p>
            <a:p>
              <a:pPr algn="ctr" eaLnBrk="1" hangingPunct="1">
                <a:defRPr/>
              </a:pPr>
              <a:r>
                <a:rPr lang="hr-HR" sz="12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prinosa</a:t>
              </a:r>
            </a:p>
          </p:txBody>
        </p:sp>
        <p:cxnSp>
          <p:nvCxnSpPr>
            <p:cNvPr id="6" name="Straight Arrow Connector 5"/>
            <p:cNvCxnSpPr>
              <a:cxnSpLocks/>
              <a:stCxn id="73" idx="1"/>
              <a:endCxn id="74" idx="2"/>
            </p:cNvCxnSpPr>
            <p:nvPr/>
          </p:nvCxnSpPr>
          <p:spPr>
            <a:xfrm flipV="1">
              <a:off x="6886341" y="1204538"/>
              <a:ext cx="103158" cy="3509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985838" y="1643063"/>
            <a:ext cx="5754687" cy="1670050"/>
            <a:chOff x="986581" y="1643191"/>
            <a:chExt cx="5754104" cy="1669441"/>
          </a:xfrm>
        </p:grpSpPr>
        <p:cxnSp>
          <p:nvCxnSpPr>
            <p:cNvPr id="76" name="Straight Connector 75"/>
            <p:cNvCxnSpPr>
              <a:endCxn id="93" idx="1"/>
            </p:cNvCxnSpPr>
            <p:nvPr/>
          </p:nvCxnSpPr>
          <p:spPr>
            <a:xfrm flipV="1">
              <a:off x="1002454" y="1643191"/>
              <a:ext cx="5738231" cy="23803"/>
            </a:xfrm>
            <a:prstGeom prst="line">
              <a:avLst/>
            </a:prstGeom>
            <a:ln w="34925">
              <a:solidFill>
                <a:srgbClr val="0066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71" idx="2"/>
            </p:cNvCxnSpPr>
            <p:nvPr/>
          </p:nvCxnSpPr>
          <p:spPr>
            <a:xfrm flipV="1">
              <a:off x="986581" y="2219243"/>
              <a:ext cx="4328673" cy="25391"/>
            </a:xfrm>
            <a:prstGeom prst="line">
              <a:avLst/>
            </a:prstGeom>
            <a:ln w="34925">
              <a:solidFill>
                <a:srgbClr val="0066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91" idx="1"/>
            </p:cNvCxnSpPr>
            <p:nvPr/>
          </p:nvCxnSpPr>
          <p:spPr>
            <a:xfrm flipV="1">
              <a:off x="994517" y="3290415"/>
              <a:ext cx="2865148" cy="22217"/>
            </a:xfrm>
            <a:prstGeom prst="line">
              <a:avLst/>
            </a:prstGeom>
            <a:ln w="34925">
              <a:solidFill>
                <a:srgbClr val="0066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/>
          <p:cNvCxnSpPr/>
          <p:nvPr/>
        </p:nvCxnSpPr>
        <p:spPr>
          <a:xfrm flipV="1">
            <a:off x="979939" y="834583"/>
            <a:ext cx="7049537" cy="4868923"/>
          </a:xfrm>
          <a:prstGeom prst="straightConnector1">
            <a:avLst/>
          </a:prstGeom>
          <a:ln w="63500">
            <a:gradFill flip="none" rotWithShape="1">
              <a:gsLst>
                <a:gs pos="25000">
                  <a:srgbClr val="FF0000"/>
                </a:gs>
                <a:gs pos="50000">
                  <a:srgbClr val="00B050"/>
                </a:gs>
                <a:gs pos="75000">
                  <a:srgbClr val="0000CC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472113" y="1231900"/>
            <a:ext cx="2587625" cy="1582738"/>
            <a:chOff x="5472842" y="1231964"/>
            <a:chExt cx="2587519" cy="1583222"/>
          </a:xfrm>
        </p:grpSpPr>
        <p:sp>
          <p:nvSpPr>
            <p:cNvPr id="94" name="TextBox 93"/>
            <p:cNvSpPr txBox="1"/>
            <p:nvPr/>
          </p:nvSpPr>
          <p:spPr>
            <a:xfrm>
              <a:off x="7079326" y="2168875"/>
              <a:ext cx="981035" cy="6463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hr-H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Cijena</a:t>
              </a:r>
            </a:p>
            <a:p>
              <a:pPr algn="ctr" eaLnBrk="1" hangingPunct="1">
                <a:defRPr/>
              </a:pPr>
              <a:r>
                <a:rPr lang="hr-H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gnojiva</a:t>
              </a: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 flipV="1">
              <a:off x="6153851" y="2219691"/>
              <a:ext cx="1077869" cy="31442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5472842" y="1231964"/>
              <a:ext cx="1766815" cy="125927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a 7"/>
          <p:cNvGrpSpPr>
            <a:grpSpLocks/>
          </p:cNvGrpSpPr>
          <p:nvPr/>
        </p:nvGrpSpPr>
        <p:grpSpPr bwMode="auto">
          <a:xfrm>
            <a:off x="2438400" y="3305175"/>
            <a:ext cx="925513" cy="2374900"/>
            <a:chOff x="2437616" y="3305733"/>
            <a:chExt cx="925768" cy="2374353"/>
          </a:xfrm>
        </p:grpSpPr>
        <p:sp>
          <p:nvSpPr>
            <p:cNvPr id="88" name="Right Brace 1"/>
            <p:cNvSpPr/>
            <p:nvPr/>
          </p:nvSpPr>
          <p:spPr>
            <a:xfrm>
              <a:off x="2437616" y="3305733"/>
              <a:ext cx="228663" cy="2374353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r-HR"/>
            </a:p>
          </p:txBody>
        </p:sp>
        <p:sp>
          <p:nvSpPr>
            <p:cNvPr id="89" name="TextBox 2"/>
            <p:cNvSpPr txBox="1"/>
            <p:nvPr/>
          </p:nvSpPr>
          <p:spPr>
            <a:xfrm>
              <a:off x="2752028" y="4408792"/>
              <a:ext cx="611356" cy="250767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lnSpc>
                  <a:spcPct val="65000"/>
                </a:lnSpc>
                <a:defRPr/>
              </a:pPr>
              <a:r>
                <a:rPr lang="hr-HR" sz="1200" b="1">
                  <a:solidFill>
                    <a:srgbClr val="FF0000"/>
                  </a:solidFill>
                  <a:latin typeface="+mn-lt"/>
                  <a:cs typeface="Arial" charset="0"/>
                </a:rPr>
                <a:t>Porast</a:t>
              </a:r>
            </a:p>
            <a:p>
              <a:pPr algn="ctr" eaLnBrk="1" hangingPunct="1">
                <a:lnSpc>
                  <a:spcPct val="65000"/>
                </a:lnSpc>
                <a:defRPr/>
              </a:pPr>
              <a:r>
                <a:rPr lang="hr-HR" sz="1200" b="1">
                  <a:solidFill>
                    <a:srgbClr val="FF0000"/>
                  </a:solidFill>
                  <a:latin typeface="+mn-lt"/>
                  <a:cs typeface="Arial" charset="0"/>
                </a:rPr>
                <a:t>prinosa</a:t>
              </a:r>
            </a:p>
          </p:txBody>
        </p:sp>
      </p:grpSp>
      <p:sp>
        <p:nvSpPr>
          <p:cNvPr id="100" name="TextBox 82"/>
          <p:cNvSpPr txBox="1"/>
          <p:nvPr/>
        </p:nvSpPr>
        <p:spPr>
          <a:xfrm>
            <a:off x="892175" y="4843463"/>
            <a:ext cx="14541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b="1">
                <a:solidFill>
                  <a:srgbClr val="FF0000"/>
                </a:solidFill>
                <a:latin typeface="+mn-lt"/>
                <a:cs typeface="Arial" charset="0"/>
              </a:rPr>
              <a:t>Vrlo niska</a:t>
            </a:r>
          </a:p>
          <a:p>
            <a:pPr algn="ctr" eaLnBrk="1" hangingPunct="1">
              <a:defRPr/>
            </a:pPr>
            <a:r>
              <a:rPr lang="hr-HR" b="1">
                <a:solidFill>
                  <a:srgbClr val="FF0000"/>
                </a:solidFill>
                <a:latin typeface="+mn-lt"/>
                <a:cs typeface="Arial" charset="0"/>
              </a:rPr>
              <a:t>gnojidba</a:t>
            </a:r>
          </a:p>
        </p:txBody>
      </p:sp>
      <p:sp>
        <p:nvSpPr>
          <p:cNvPr id="101" name="TextBox 79"/>
          <p:cNvSpPr txBox="1"/>
          <p:nvPr/>
        </p:nvSpPr>
        <p:spPr>
          <a:xfrm>
            <a:off x="6769100" y="4854575"/>
            <a:ext cx="14303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b="1" dirty="0">
                <a:solidFill>
                  <a:srgbClr val="003399"/>
                </a:solidFill>
                <a:latin typeface="+mn-lt"/>
                <a:cs typeface="Arial" charset="0"/>
              </a:rPr>
              <a:t>Luksuzna</a:t>
            </a:r>
          </a:p>
          <a:p>
            <a:pPr algn="ctr" eaLnBrk="1" hangingPunct="1">
              <a:defRPr/>
            </a:pPr>
            <a:r>
              <a:rPr lang="hr-HR" b="1" dirty="0">
                <a:solidFill>
                  <a:srgbClr val="003399"/>
                </a:solidFill>
                <a:latin typeface="+mn-lt"/>
                <a:cs typeface="Arial" charset="0"/>
              </a:rPr>
              <a:t>gnojidba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" grpId="0"/>
      <p:bldP spid="100" grpId="0"/>
      <p:bldP spid="1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450" y="271463"/>
            <a:ext cx="8620125" cy="566737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200" b="1" dirty="0">
                <a:solidFill>
                  <a:srgbClr val="006600"/>
                </a:solidFill>
                <a:latin typeface="+mn-lt"/>
                <a:sym typeface="Wingdings" pitchFamily="2" charset="2"/>
              </a:rPr>
              <a:t>Gnojidbena doza dušika i njegova učinkovitost</a:t>
            </a:r>
            <a:endParaRPr lang="de-DE" sz="3200" b="1" dirty="0">
              <a:solidFill>
                <a:srgbClr val="00660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86" name="Freeform 6"/>
          <p:cNvSpPr/>
          <p:nvPr/>
        </p:nvSpPr>
        <p:spPr>
          <a:xfrm>
            <a:off x="1719263" y="2614613"/>
            <a:ext cx="4041775" cy="1820862"/>
          </a:xfrm>
          <a:custGeom>
            <a:avLst/>
            <a:gdLst>
              <a:gd name="connsiteX0" fmla="*/ 0 w 4041648"/>
              <a:gd name="connsiteY0" fmla="*/ 0 h 1819656"/>
              <a:gd name="connsiteX1" fmla="*/ 0 w 4041648"/>
              <a:gd name="connsiteY1" fmla="*/ 1819656 h 1819656"/>
              <a:gd name="connsiteX2" fmla="*/ 4041648 w 4041648"/>
              <a:gd name="connsiteY2" fmla="*/ 1819656 h 1819656"/>
              <a:gd name="connsiteX3" fmla="*/ 0 w 4041648"/>
              <a:gd name="connsiteY3" fmla="*/ 0 h 181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1648" h="1819656">
                <a:moveTo>
                  <a:pt x="0" y="0"/>
                </a:moveTo>
                <a:lnTo>
                  <a:pt x="0" y="1819656"/>
                </a:lnTo>
                <a:lnTo>
                  <a:pt x="4041648" y="1819656"/>
                </a:lnTo>
                <a:lnTo>
                  <a:pt x="0" y="0"/>
                </a:lnTo>
                <a:close/>
              </a:path>
            </a:pathLst>
          </a:custGeom>
          <a:pattFill prst="sphere">
            <a:fgClr>
              <a:srgbClr val="33993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b="1" dirty="0">
              <a:solidFill>
                <a:schemeClr val="tx1"/>
              </a:solidFill>
            </a:endParaRPr>
          </a:p>
        </p:txBody>
      </p:sp>
      <p:grpSp>
        <p:nvGrpSpPr>
          <p:cNvPr id="87" name="Group 1620"/>
          <p:cNvGrpSpPr>
            <a:grpSpLocks/>
          </p:cNvGrpSpPr>
          <p:nvPr/>
        </p:nvGrpSpPr>
        <p:grpSpPr bwMode="auto">
          <a:xfrm>
            <a:off x="869951" y="1401533"/>
            <a:ext cx="7431088" cy="4719638"/>
            <a:chOff x="410" y="894"/>
            <a:chExt cx="4681" cy="2865"/>
          </a:xfrm>
        </p:grpSpPr>
        <p:sp>
          <p:nvSpPr>
            <p:cNvPr id="88" name="Line 1619"/>
            <p:cNvSpPr>
              <a:spLocks noChangeShapeType="1"/>
            </p:cNvSpPr>
            <p:nvPr/>
          </p:nvSpPr>
          <p:spPr bwMode="auto">
            <a:xfrm>
              <a:off x="948" y="2736"/>
              <a:ext cx="4140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endParaRPr lang="hr-HR" b="1">
                <a:latin typeface="+mn-lt"/>
                <a:cs typeface="+mn-cs"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2549" y="3565"/>
              <a:ext cx="5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hr-HR" sz="2000" b="1" dirty="0">
                  <a:solidFill>
                    <a:srgbClr val="006600"/>
                  </a:solidFill>
                  <a:latin typeface="+mn-lt"/>
                  <a:cs typeface="+mn-cs"/>
                </a:rPr>
                <a:t>kg N/ha</a:t>
              </a:r>
            </a:p>
          </p:txBody>
        </p:sp>
        <p:sp>
          <p:nvSpPr>
            <p:cNvPr id="90" name="Rectangle 12"/>
            <p:cNvSpPr>
              <a:spLocks noChangeArrowheads="1"/>
            </p:cNvSpPr>
            <p:nvPr/>
          </p:nvSpPr>
          <p:spPr bwMode="auto">
            <a:xfrm rot="16200000">
              <a:off x="-198" y="1950"/>
              <a:ext cx="140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hr-HR" sz="2000" b="1" dirty="0">
                  <a:solidFill>
                    <a:srgbClr val="006600"/>
                  </a:solidFill>
                  <a:latin typeface="+mn-lt"/>
                  <a:cs typeface="+mn-cs"/>
                </a:rPr>
                <a:t>efikasnost N-gnojidbe</a:t>
              </a:r>
            </a:p>
          </p:txBody>
        </p:sp>
        <p:grpSp>
          <p:nvGrpSpPr>
            <p:cNvPr id="91" name="Group 1614"/>
            <p:cNvGrpSpPr>
              <a:grpSpLocks/>
            </p:cNvGrpSpPr>
            <p:nvPr/>
          </p:nvGrpSpPr>
          <p:grpSpPr bwMode="auto">
            <a:xfrm>
              <a:off x="674" y="894"/>
              <a:ext cx="4417" cy="2616"/>
              <a:chOff x="662" y="1278"/>
              <a:chExt cx="4417" cy="2616"/>
            </a:xfrm>
          </p:grpSpPr>
          <p:sp>
            <p:nvSpPr>
              <p:cNvPr id="94" name="Freeform 1468"/>
              <p:cNvSpPr>
                <a:spLocks/>
              </p:cNvSpPr>
              <p:nvPr/>
            </p:nvSpPr>
            <p:spPr bwMode="auto">
              <a:xfrm>
                <a:off x="935" y="2012"/>
                <a:ext cx="4124" cy="1798"/>
              </a:xfrm>
              <a:custGeom>
                <a:avLst/>
                <a:gdLst>
                  <a:gd name="T0" fmla="*/ 62 w 4124"/>
                  <a:gd name="T1" fmla="*/ 27 h 1798"/>
                  <a:gd name="T2" fmla="*/ 145 w 4124"/>
                  <a:gd name="T3" fmla="*/ 63 h 1798"/>
                  <a:gd name="T4" fmla="*/ 228 w 4124"/>
                  <a:gd name="T5" fmla="*/ 99 h 1798"/>
                  <a:gd name="T6" fmla="*/ 310 w 4124"/>
                  <a:gd name="T7" fmla="*/ 135 h 1798"/>
                  <a:gd name="T8" fmla="*/ 393 w 4124"/>
                  <a:gd name="T9" fmla="*/ 171 h 1798"/>
                  <a:gd name="T10" fmla="*/ 476 w 4124"/>
                  <a:gd name="T11" fmla="*/ 208 h 1798"/>
                  <a:gd name="T12" fmla="*/ 559 w 4124"/>
                  <a:gd name="T13" fmla="*/ 244 h 1798"/>
                  <a:gd name="T14" fmla="*/ 642 w 4124"/>
                  <a:gd name="T15" fmla="*/ 280 h 1798"/>
                  <a:gd name="T16" fmla="*/ 725 w 4124"/>
                  <a:gd name="T17" fmla="*/ 316 h 1798"/>
                  <a:gd name="T18" fmla="*/ 808 w 4124"/>
                  <a:gd name="T19" fmla="*/ 352 h 1798"/>
                  <a:gd name="T20" fmla="*/ 891 w 4124"/>
                  <a:gd name="T21" fmla="*/ 388 h 1798"/>
                  <a:gd name="T22" fmla="*/ 974 w 4124"/>
                  <a:gd name="T23" fmla="*/ 424 h 1798"/>
                  <a:gd name="T24" fmla="*/ 1056 w 4124"/>
                  <a:gd name="T25" fmla="*/ 461 h 1798"/>
                  <a:gd name="T26" fmla="*/ 1139 w 4124"/>
                  <a:gd name="T27" fmla="*/ 497 h 1798"/>
                  <a:gd name="T28" fmla="*/ 1222 w 4124"/>
                  <a:gd name="T29" fmla="*/ 533 h 1798"/>
                  <a:gd name="T30" fmla="*/ 1305 w 4124"/>
                  <a:gd name="T31" fmla="*/ 569 h 1798"/>
                  <a:gd name="T32" fmla="*/ 1388 w 4124"/>
                  <a:gd name="T33" fmla="*/ 605 h 1798"/>
                  <a:gd name="T34" fmla="*/ 1471 w 4124"/>
                  <a:gd name="T35" fmla="*/ 641 h 1798"/>
                  <a:gd name="T36" fmla="*/ 1554 w 4124"/>
                  <a:gd name="T37" fmla="*/ 677 h 1798"/>
                  <a:gd name="T38" fmla="*/ 1637 w 4124"/>
                  <a:gd name="T39" fmla="*/ 714 h 1798"/>
                  <a:gd name="T40" fmla="*/ 1719 w 4124"/>
                  <a:gd name="T41" fmla="*/ 750 h 1798"/>
                  <a:gd name="T42" fmla="*/ 1802 w 4124"/>
                  <a:gd name="T43" fmla="*/ 786 h 1798"/>
                  <a:gd name="T44" fmla="*/ 1885 w 4124"/>
                  <a:gd name="T45" fmla="*/ 822 h 1798"/>
                  <a:gd name="T46" fmla="*/ 1968 w 4124"/>
                  <a:gd name="T47" fmla="*/ 858 h 1798"/>
                  <a:gd name="T48" fmla="*/ 2051 w 4124"/>
                  <a:gd name="T49" fmla="*/ 894 h 1798"/>
                  <a:gd name="T50" fmla="*/ 2134 w 4124"/>
                  <a:gd name="T51" fmla="*/ 931 h 1798"/>
                  <a:gd name="T52" fmla="*/ 2217 w 4124"/>
                  <a:gd name="T53" fmla="*/ 967 h 1798"/>
                  <a:gd name="T54" fmla="*/ 2300 w 4124"/>
                  <a:gd name="T55" fmla="*/ 1003 h 1798"/>
                  <a:gd name="T56" fmla="*/ 2383 w 4124"/>
                  <a:gd name="T57" fmla="*/ 1039 h 1798"/>
                  <a:gd name="T58" fmla="*/ 2466 w 4124"/>
                  <a:gd name="T59" fmla="*/ 1075 h 1798"/>
                  <a:gd name="T60" fmla="*/ 2549 w 4124"/>
                  <a:gd name="T61" fmla="*/ 1111 h 1798"/>
                  <a:gd name="T62" fmla="*/ 2632 w 4124"/>
                  <a:gd name="T63" fmla="*/ 1147 h 1798"/>
                  <a:gd name="T64" fmla="*/ 2714 w 4124"/>
                  <a:gd name="T65" fmla="*/ 1183 h 1798"/>
                  <a:gd name="T66" fmla="*/ 2797 w 4124"/>
                  <a:gd name="T67" fmla="*/ 1219 h 1798"/>
                  <a:gd name="T68" fmla="*/ 2880 w 4124"/>
                  <a:gd name="T69" fmla="*/ 1255 h 1798"/>
                  <a:gd name="T70" fmla="*/ 2963 w 4124"/>
                  <a:gd name="T71" fmla="*/ 1292 h 1798"/>
                  <a:gd name="T72" fmla="*/ 3046 w 4124"/>
                  <a:gd name="T73" fmla="*/ 1328 h 1798"/>
                  <a:gd name="T74" fmla="*/ 3129 w 4124"/>
                  <a:gd name="T75" fmla="*/ 1364 h 1798"/>
                  <a:gd name="T76" fmla="*/ 3212 w 4124"/>
                  <a:gd name="T77" fmla="*/ 1400 h 1798"/>
                  <a:gd name="T78" fmla="*/ 3295 w 4124"/>
                  <a:gd name="T79" fmla="*/ 1436 h 1798"/>
                  <a:gd name="T80" fmla="*/ 3378 w 4124"/>
                  <a:gd name="T81" fmla="*/ 1472 h 1798"/>
                  <a:gd name="T82" fmla="*/ 3460 w 4124"/>
                  <a:gd name="T83" fmla="*/ 1509 h 1798"/>
                  <a:gd name="T84" fmla="*/ 3543 w 4124"/>
                  <a:gd name="T85" fmla="*/ 1545 h 1798"/>
                  <a:gd name="T86" fmla="*/ 3626 w 4124"/>
                  <a:gd name="T87" fmla="*/ 1581 h 1798"/>
                  <a:gd name="T88" fmla="*/ 3709 w 4124"/>
                  <a:gd name="T89" fmla="*/ 1617 h 1798"/>
                  <a:gd name="T90" fmla="*/ 3792 w 4124"/>
                  <a:gd name="T91" fmla="*/ 1653 h 1798"/>
                  <a:gd name="T92" fmla="*/ 3875 w 4124"/>
                  <a:gd name="T93" fmla="*/ 1689 h 1798"/>
                  <a:gd name="T94" fmla="*/ 3958 w 4124"/>
                  <a:gd name="T95" fmla="*/ 1725 h 1798"/>
                  <a:gd name="T96" fmla="*/ 4041 w 4124"/>
                  <a:gd name="T97" fmla="*/ 1762 h 1798"/>
                  <a:gd name="T98" fmla="*/ 4124 w 4124"/>
                  <a:gd name="T99" fmla="*/ 1798 h 17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124" h="1798">
                    <a:moveTo>
                      <a:pt x="0" y="0"/>
                    </a:moveTo>
                    <a:lnTo>
                      <a:pt x="20" y="9"/>
                    </a:lnTo>
                    <a:lnTo>
                      <a:pt x="41" y="18"/>
                    </a:lnTo>
                    <a:lnTo>
                      <a:pt x="62" y="27"/>
                    </a:lnTo>
                    <a:lnTo>
                      <a:pt x="82" y="36"/>
                    </a:lnTo>
                    <a:lnTo>
                      <a:pt x="103" y="45"/>
                    </a:lnTo>
                    <a:lnTo>
                      <a:pt x="124" y="54"/>
                    </a:lnTo>
                    <a:lnTo>
                      <a:pt x="145" y="63"/>
                    </a:lnTo>
                    <a:lnTo>
                      <a:pt x="165" y="72"/>
                    </a:lnTo>
                    <a:lnTo>
                      <a:pt x="186" y="81"/>
                    </a:lnTo>
                    <a:lnTo>
                      <a:pt x="207" y="90"/>
                    </a:lnTo>
                    <a:lnTo>
                      <a:pt x="228" y="99"/>
                    </a:lnTo>
                    <a:lnTo>
                      <a:pt x="248" y="108"/>
                    </a:lnTo>
                    <a:lnTo>
                      <a:pt x="269" y="117"/>
                    </a:lnTo>
                    <a:lnTo>
                      <a:pt x="290" y="126"/>
                    </a:lnTo>
                    <a:lnTo>
                      <a:pt x="310" y="135"/>
                    </a:lnTo>
                    <a:lnTo>
                      <a:pt x="331" y="144"/>
                    </a:lnTo>
                    <a:lnTo>
                      <a:pt x="352" y="153"/>
                    </a:lnTo>
                    <a:lnTo>
                      <a:pt x="373" y="162"/>
                    </a:lnTo>
                    <a:lnTo>
                      <a:pt x="393" y="171"/>
                    </a:lnTo>
                    <a:lnTo>
                      <a:pt x="414" y="180"/>
                    </a:lnTo>
                    <a:lnTo>
                      <a:pt x="435" y="190"/>
                    </a:lnTo>
                    <a:lnTo>
                      <a:pt x="456" y="199"/>
                    </a:lnTo>
                    <a:lnTo>
                      <a:pt x="476" y="208"/>
                    </a:lnTo>
                    <a:lnTo>
                      <a:pt x="497" y="217"/>
                    </a:lnTo>
                    <a:lnTo>
                      <a:pt x="518" y="226"/>
                    </a:lnTo>
                    <a:lnTo>
                      <a:pt x="538" y="235"/>
                    </a:lnTo>
                    <a:lnTo>
                      <a:pt x="559" y="244"/>
                    </a:lnTo>
                    <a:lnTo>
                      <a:pt x="580" y="253"/>
                    </a:lnTo>
                    <a:lnTo>
                      <a:pt x="601" y="262"/>
                    </a:lnTo>
                    <a:lnTo>
                      <a:pt x="621" y="271"/>
                    </a:lnTo>
                    <a:lnTo>
                      <a:pt x="642" y="280"/>
                    </a:lnTo>
                    <a:lnTo>
                      <a:pt x="663" y="289"/>
                    </a:lnTo>
                    <a:lnTo>
                      <a:pt x="684" y="298"/>
                    </a:lnTo>
                    <a:lnTo>
                      <a:pt x="704" y="307"/>
                    </a:lnTo>
                    <a:lnTo>
                      <a:pt x="725" y="316"/>
                    </a:lnTo>
                    <a:lnTo>
                      <a:pt x="746" y="325"/>
                    </a:lnTo>
                    <a:lnTo>
                      <a:pt x="766" y="334"/>
                    </a:lnTo>
                    <a:lnTo>
                      <a:pt x="787" y="343"/>
                    </a:lnTo>
                    <a:lnTo>
                      <a:pt x="808" y="352"/>
                    </a:lnTo>
                    <a:lnTo>
                      <a:pt x="829" y="361"/>
                    </a:lnTo>
                    <a:lnTo>
                      <a:pt x="849" y="370"/>
                    </a:lnTo>
                    <a:lnTo>
                      <a:pt x="870" y="379"/>
                    </a:lnTo>
                    <a:lnTo>
                      <a:pt x="891" y="388"/>
                    </a:lnTo>
                    <a:lnTo>
                      <a:pt x="912" y="397"/>
                    </a:lnTo>
                    <a:lnTo>
                      <a:pt x="932" y="406"/>
                    </a:lnTo>
                    <a:lnTo>
                      <a:pt x="953" y="415"/>
                    </a:lnTo>
                    <a:lnTo>
                      <a:pt x="974" y="424"/>
                    </a:lnTo>
                    <a:lnTo>
                      <a:pt x="994" y="433"/>
                    </a:lnTo>
                    <a:lnTo>
                      <a:pt x="1015" y="443"/>
                    </a:lnTo>
                    <a:lnTo>
                      <a:pt x="1036" y="452"/>
                    </a:lnTo>
                    <a:lnTo>
                      <a:pt x="1056" y="461"/>
                    </a:lnTo>
                    <a:lnTo>
                      <a:pt x="1077" y="470"/>
                    </a:lnTo>
                    <a:lnTo>
                      <a:pt x="1098" y="479"/>
                    </a:lnTo>
                    <a:lnTo>
                      <a:pt x="1119" y="488"/>
                    </a:lnTo>
                    <a:lnTo>
                      <a:pt x="1139" y="497"/>
                    </a:lnTo>
                    <a:lnTo>
                      <a:pt x="1160" y="506"/>
                    </a:lnTo>
                    <a:lnTo>
                      <a:pt x="1181" y="515"/>
                    </a:lnTo>
                    <a:lnTo>
                      <a:pt x="1202" y="524"/>
                    </a:lnTo>
                    <a:lnTo>
                      <a:pt x="1222" y="533"/>
                    </a:lnTo>
                    <a:lnTo>
                      <a:pt x="1243" y="542"/>
                    </a:lnTo>
                    <a:lnTo>
                      <a:pt x="1264" y="551"/>
                    </a:lnTo>
                    <a:lnTo>
                      <a:pt x="1284" y="560"/>
                    </a:lnTo>
                    <a:lnTo>
                      <a:pt x="1305" y="569"/>
                    </a:lnTo>
                    <a:lnTo>
                      <a:pt x="1326" y="578"/>
                    </a:lnTo>
                    <a:lnTo>
                      <a:pt x="1347" y="587"/>
                    </a:lnTo>
                    <a:lnTo>
                      <a:pt x="1367" y="596"/>
                    </a:lnTo>
                    <a:lnTo>
                      <a:pt x="1388" y="605"/>
                    </a:lnTo>
                    <a:lnTo>
                      <a:pt x="1409" y="614"/>
                    </a:lnTo>
                    <a:lnTo>
                      <a:pt x="1430" y="623"/>
                    </a:lnTo>
                    <a:lnTo>
                      <a:pt x="1450" y="632"/>
                    </a:lnTo>
                    <a:lnTo>
                      <a:pt x="1471" y="641"/>
                    </a:lnTo>
                    <a:lnTo>
                      <a:pt x="1492" y="650"/>
                    </a:lnTo>
                    <a:lnTo>
                      <a:pt x="1512" y="659"/>
                    </a:lnTo>
                    <a:lnTo>
                      <a:pt x="1533" y="668"/>
                    </a:lnTo>
                    <a:lnTo>
                      <a:pt x="1554" y="677"/>
                    </a:lnTo>
                    <a:lnTo>
                      <a:pt x="1575" y="687"/>
                    </a:lnTo>
                    <a:lnTo>
                      <a:pt x="1595" y="696"/>
                    </a:lnTo>
                    <a:lnTo>
                      <a:pt x="1616" y="705"/>
                    </a:lnTo>
                    <a:lnTo>
                      <a:pt x="1637" y="714"/>
                    </a:lnTo>
                    <a:lnTo>
                      <a:pt x="1658" y="723"/>
                    </a:lnTo>
                    <a:lnTo>
                      <a:pt x="1678" y="732"/>
                    </a:lnTo>
                    <a:lnTo>
                      <a:pt x="1699" y="741"/>
                    </a:lnTo>
                    <a:lnTo>
                      <a:pt x="1719" y="750"/>
                    </a:lnTo>
                    <a:lnTo>
                      <a:pt x="1740" y="759"/>
                    </a:lnTo>
                    <a:lnTo>
                      <a:pt x="1761" y="768"/>
                    </a:lnTo>
                    <a:lnTo>
                      <a:pt x="1782" y="777"/>
                    </a:lnTo>
                    <a:lnTo>
                      <a:pt x="1802" y="786"/>
                    </a:lnTo>
                    <a:lnTo>
                      <a:pt x="1823" y="795"/>
                    </a:lnTo>
                    <a:lnTo>
                      <a:pt x="1844" y="804"/>
                    </a:lnTo>
                    <a:lnTo>
                      <a:pt x="1865" y="813"/>
                    </a:lnTo>
                    <a:lnTo>
                      <a:pt x="1885" y="822"/>
                    </a:lnTo>
                    <a:lnTo>
                      <a:pt x="1906" y="831"/>
                    </a:lnTo>
                    <a:lnTo>
                      <a:pt x="1927" y="840"/>
                    </a:lnTo>
                    <a:lnTo>
                      <a:pt x="1948" y="849"/>
                    </a:lnTo>
                    <a:lnTo>
                      <a:pt x="1968" y="858"/>
                    </a:lnTo>
                    <a:lnTo>
                      <a:pt x="1989" y="867"/>
                    </a:lnTo>
                    <a:lnTo>
                      <a:pt x="2010" y="876"/>
                    </a:lnTo>
                    <a:lnTo>
                      <a:pt x="2030" y="885"/>
                    </a:lnTo>
                    <a:lnTo>
                      <a:pt x="2051" y="894"/>
                    </a:lnTo>
                    <a:lnTo>
                      <a:pt x="2072" y="903"/>
                    </a:lnTo>
                    <a:lnTo>
                      <a:pt x="2093" y="912"/>
                    </a:lnTo>
                    <a:lnTo>
                      <a:pt x="2113" y="921"/>
                    </a:lnTo>
                    <a:lnTo>
                      <a:pt x="2134" y="931"/>
                    </a:lnTo>
                    <a:lnTo>
                      <a:pt x="2155" y="940"/>
                    </a:lnTo>
                    <a:lnTo>
                      <a:pt x="2176" y="949"/>
                    </a:lnTo>
                    <a:lnTo>
                      <a:pt x="2196" y="958"/>
                    </a:lnTo>
                    <a:lnTo>
                      <a:pt x="2217" y="967"/>
                    </a:lnTo>
                    <a:lnTo>
                      <a:pt x="2238" y="976"/>
                    </a:lnTo>
                    <a:lnTo>
                      <a:pt x="2258" y="985"/>
                    </a:lnTo>
                    <a:lnTo>
                      <a:pt x="2279" y="994"/>
                    </a:lnTo>
                    <a:lnTo>
                      <a:pt x="2300" y="1003"/>
                    </a:lnTo>
                    <a:lnTo>
                      <a:pt x="2321" y="1012"/>
                    </a:lnTo>
                    <a:lnTo>
                      <a:pt x="2341" y="1021"/>
                    </a:lnTo>
                    <a:lnTo>
                      <a:pt x="2362" y="1030"/>
                    </a:lnTo>
                    <a:lnTo>
                      <a:pt x="2383" y="1039"/>
                    </a:lnTo>
                    <a:lnTo>
                      <a:pt x="2404" y="1048"/>
                    </a:lnTo>
                    <a:lnTo>
                      <a:pt x="2424" y="1057"/>
                    </a:lnTo>
                    <a:lnTo>
                      <a:pt x="2445" y="1066"/>
                    </a:lnTo>
                    <a:lnTo>
                      <a:pt x="2466" y="1075"/>
                    </a:lnTo>
                    <a:lnTo>
                      <a:pt x="2486" y="1084"/>
                    </a:lnTo>
                    <a:lnTo>
                      <a:pt x="2507" y="1093"/>
                    </a:lnTo>
                    <a:lnTo>
                      <a:pt x="2528" y="1102"/>
                    </a:lnTo>
                    <a:lnTo>
                      <a:pt x="2549" y="1111"/>
                    </a:lnTo>
                    <a:lnTo>
                      <a:pt x="2569" y="1120"/>
                    </a:lnTo>
                    <a:lnTo>
                      <a:pt x="2590" y="1129"/>
                    </a:lnTo>
                    <a:lnTo>
                      <a:pt x="2611" y="1138"/>
                    </a:lnTo>
                    <a:lnTo>
                      <a:pt x="2632" y="1147"/>
                    </a:lnTo>
                    <a:lnTo>
                      <a:pt x="2652" y="1156"/>
                    </a:lnTo>
                    <a:lnTo>
                      <a:pt x="2673" y="1165"/>
                    </a:lnTo>
                    <a:lnTo>
                      <a:pt x="2693" y="1174"/>
                    </a:lnTo>
                    <a:lnTo>
                      <a:pt x="2714" y="1183"/>
                    </a:lnTo>
                    <a:lnTo>
                      <a:pt x="2735" y="1192"/>
                    </a:lnTo>
                    <a:lnTo>
                      <a:pt x="2756" y="1201"/>
                    </a:lnTo>
                    <a:lnTo>
                      <a:pt x="2776" y="1210"/>
                    </a:lnTo>
                    <a:lnTo>
                      <a:pt x="2797" y="1219"/>
                    </a:lnTo>
                    <a:lnTo>
                      <a:pt x="2818" y="1228"/>
                    </a:lnTo>
                    <a:lnTo>
                      <a:pt x="2839" y="1237"/>
                    </a:lnTo>
                    <a:lnTo>
                      <a:pt x="2859" y="1246"/>
                    </a:lnTo>
                    <a:lnTo>
                      <a:pt x="2880" y="1255"/>
                    </a:lnTo>
                    <a:lnTo>
                      <a:pt x="2901" y="1265"/>
                    </a:lnTo>
                    <a:lnTo>
                      <a:pt x="2922" y="1274"/>
                    </a:lnTo>
                    <a:lnTo>
                      <a:pt x="2942" y="1283"/>
                    </a:lnTo>
                    <a:lnTo>
                      <a:pt x="2963" y="1292"/>
                    </a:lnTo>
                    <a:lnTo>
                      <a:pt x="2984" y="1301"/>
                    </a:lnTo>
                    <a:lnTo>
                      <a:pt x="3004" y="1310"/>
                    </a:lnTo>
                    <a:lnTo>
                      <a:pt x="3025" y="1319"/>
                    </a:lnTo>
                    <a:lnTo>
                      <a:pt x="3046" y="1328"/>
                    </a:lnTo>
                    <a:lnTo>
                      <a:pt x="3067" y="1337"/>
                    </a:lnTo>
                    <a:lnTo>
                      <a:pt x="3087" y="1346"/>
                    </a:lnTo>
                    <a:lnTo>
                      <a:pt x="3108" y="1355"/>
                    </a:lnTo>
                    <a:lnTo>
                      <a:pt x="3129" y="1364"/>
                    </a:lnTo>
                    <a:lnTo>
                      <a:pt x="3150" y="1373"/>
                    </a:lnTo>
                    <a:lnTo>
                      <a:pt x="3170" y="1382"/>
                    </a:lnTo>
                    <a:lnTo>
                      <a:pt x="3191" y="1391"/>
                    </a:lnTo>
                    <a:lnTo>
                      <a:pt x="3212" y="1400"/>
                    </a:lnTo>
                    <a:lnTo>
                      <a:pt x="3232" y="1409"/>
                    </a:lnTo>
                    <a:lnTo>
                      <a:pt x="3253" y="1418"/>
                    </a:lnTo>
                    <a:lnTo>
                      <a:pt x="3274" y="1427"/>
                    </a:lnTo>
                    <a:lnTo>
                      <a:pt x="3295" y="1436"/>
                    </a:lnTo>
                    <a:lnTo>
                      <a:pt x="3315" y="1445"/>
                    </a:lnTo>
                    <a:lnTo>
                      <a:pt x="3336" y="1454"/>
                    </a:lnTo>
                    <a:lnTo>
                      <a:pt x="3357" y="1463"/>
                    </a:lnTo>
                    <a:lnTo>
                      <a:pt x="3378" y="1472"/>
                    </a:lnTo>
                    <a:lnTo>
                      <a:pt x="3398" y="1481"/>
                    </a:lnTo>
                    <a:lnTo>
                      <a:pt x="3419" y="1490"/>
                    </a:lnTo>
                    <a:lnTo>
                      <a:pt x="3440" y="1499"/>
                    </a:lnTo>
                    <a:lnTo>
                      <a:pt x="3460" y="1509"/>
                    </a:lnTo>
                    <a:lnTo>
                      <a:pt x="3481" y="1518"/>
                    </a:lnTo>
                    <a:lnTo>
                      <a:pt x="3502" y="1527"/>
                    </a:lnTo>
                    <a:lnTo>
                      <a:pt x="3522" y="1536"/>
                    </a:lnTo>
                    <a:lnTo>
                      <a:pt x="3543" y="1545"/>
                    </a:lnTo>
                    <a:lnTo>
                      <a:pt x="3564" y="1554"/>
                    </a:lnTo>
                    <a:lnTo>
                      <a:pt x="3585" y="1563"/>
                    </a:lnTo>
                    <a:lnTo>
                      <a:pt x="3605" y="1572"/>
                    </a:lnTo>
                    <a:lnTo>
                      <a:pt x="3626" y="1581"/>
                    </a:lnTo>
                    <a:lnTo>
                      <a:pt x="3647" y="1590"/>
                    </a:lnTo>
                    <a:lnTo>
                      <a:pt x="3667" y="1599"/>
                    </a:lnTo>
                    <a:lnTo>
                      <a:pt x="3688" y="1608"/>
                    </a:lnTo>
                    <a:lnTo>
                      <a:pt x="3709" y="1617"/>
                    </a:lnTo>
                    <a:lnTo>
                      <a:pt x="3730" y="1626"/>
                    </a:lnTo>
                    <a:lnTo>
                      <a:pt x="3750" y="1635"/>
                    </a:lnTo>
                    <a:lnTo>
                      <a:pt x="3771" y="1644"/>
                    </a:lnTo>
                    <a:lnTo>
                      <a:pt x="3792" y="1653"/>
                    </a:lnTo>
                    <a:lnTo>
                      <a:pt x="3813" y="1662"/>
                    </a:lnTo>
                    <a:lnTo>
                      <a:pt x="3833" y="1671"/>
                    </a:lnTo>
                    <a:lnTo>
                      <a:pt x="3854" y="1680"/>
                    </a:lnTo>
                    <a:lnTo>
                      <a:pt x="3875" y="1689"/>
                    </a:lnTo>
                    <a:lnTo>
                      <a:pt x="3896" y="1698"/>
                    </a:lnTo>
                    <a:lnTo>
                      <a:pt x="3916" y="1707"/>
                    </a:lnTo>
                    <a:lnTo>
                      <a:pt x="3937" y="1716"/>
                    </a:lnTo>
                    <a:lnTo>
                      <a:pt x="3958" y="1725"/>
                    </a:lnTo>
                    <a:lnTo>
                      <a:pt x="3978" y="1734"/>
                    </a:lnTo>
                    <a:lnTo>
                      <a:pt x="3999" y="1743"/>
                    </a:lnTo>
                    <a:lnTo>
                      <a:pt x="4020" y="1752"/>
                    </a:lnTo>
                    <a:lnTo>
                      <a:pt x="4041" y="1762"/>
                    </a:lnTo>
                    <a:lnTo>
                      <a:pt x="4061" y="1771"/>
                    </a:lnTo>
                    <a:lnTo>
                      <a:pt x="4082" y="1780"/>
                    </a:lnTo>
                    <a:lnTo>
                      <a:pt x="4103" y="1789"/>
                    </a:lnTo>
                    <a:lnTo>
                      <a:pt x="4124" y="1798"/>
                    </a:lnTo>
                  </a:path>
                </a:pathLst>
              </a:custGeom>
              <a:solidFill>
                <a:srgbClr val="FFFFFF"/>
              </a:solidFill>
              <a:ln w="63500">
                <a:gradFill>
                  <a:gsLst>
                    <a:gs pos="0">
                      <a:srgbClr val="003300"/>
                    </a:gs>
                    <a:gs pos="44000">
                      <a:srgbClr val="FFC000"/>
                    </a:gs>
                    <a:gs pos="73000">
                      <a:srgbClr val="FF0000"/>
                    </a:gs>
                  </a:gsLst>
                  <a:lin ang="5400000" scaled="1"/>
                </a:gra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hr-HR" b="1">
                  <a:latin typeface="+mn-lt"/>
                  <a:cs typeface="+mn-cs"/>
                </a:endParaRPr>
              </a:p>
            </p:txBody>
          </p:sp>
          <p:sp>
            <p:nvSpPr>
              <p:cNvPr id="136" name="Line 1470"/>
              <p:cNvSpPr>
                <a:spLocks noChangeShapeType="1"/>
              </p:cNvSpPr>
              <p:nvPr/>
            </p:nvSpPr>
            <p:spPr bwMode="auto">
              <a:xfrm>
                <a:off x="935" y="1367"/>
                <a:ext cx="0" cy="1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hr-HR" b="1">
                  <a:latin typeface="+mn-lt"/>
                  <a:cs typeface="+mn-cs"/>
                </a:endParaRPr>
              </a:p>
            </p:txBody>
          </p:sp>
          <p:sp>
            <p:nvSpPr>
              <p:cNvPr id="137" name="Line 1536"/>
              <p:cNvSpPr>
                <a:spLocks noChangeShapeType="1"/>
              </p:cNvSpPr>
              <p:nvPr/>
            </p:nvSpPr>
            <p:spPr bwMode="auto">
              <a:xfrm flipV="1">
                <a:off x="935" y="1367"/>
                <a:ext cx="0" cy="2289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hr-HR" b="1">
                  <a:latin typeface="+mn-lt"/>
                  <a:cs typeface="+mn-cs"/>
                </a:endParaRPr>
              </a:p>
            </p:txBody>
          </p:sp>
          <p:sp>
            <p:nvSpPr>
              <p:cNvPr id="138" name="Rectangle 1569"/>
              <p:cNvSpPr>
                <a:spLocks noChangeArrowheads="1"/>
              </p:cNvSpPr>
              <p:nvPr/>
            </p:nvSpPr>
            <p:spPr bwMode="auto">
              <a:xfrm>
                <a:off x="662" y="3390"/>
                <a:ext cx="20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hr-HR" sz="2000" b="1">
                    <a:solidFill>
                      <a:srgbClr val="006600"/>
                    </a:solidFill>
                    <a:latin typeface="+mn-lt"/>
                    <a:cs typeface="+mn-cs"/>
                  </a:rPr>
                  <a:t>0,4</a:t>
                </a:r>
              </a:p>
            </p:txBody>
          </p:sp>
          <p:sp>
            <p:nvSpPr>
              <p:cNvPr id="139" name="Rectangle 1570"/>
              <p:cNvSpPr>
                <a:spLocks noChangeArrowheads="1"/>
              </p:cNvSpPr>
              <p:nvPr/>
            </p:nvSpPr>
            <p:spPr bwMode="auto">
              <a:xfrm>
                <a:off x="662" y="3039"/>
                <a:ext cx="20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hr-HR" sz="2000" b="1">
                    <a:solidFill>
                      <a:srgbClr val="006600"/>
                    </a:solidFill>
                    <a:latin typeface="+mn-lt"/>
                    <a:cs typeface="+mn-cs"/>
                  </a:rPr>
                  <a:t>0,5</a:t>
                </a:r>
              </a:p>
            </p:txBody>
          </p:sp>
          <p:sp>
            <p:nvSpPr>
              <p:cNvPr id="140" name="Rectangle 1571"/>
              <p:cNvSpPr>
                <a:spLocks noChangeArrowheads="1"/>
              </p:cNvSpPr>
              <p:nvPr/>
            </p:nvSpPr>
            <p:spPr bwMode="auto">
              <a:xfrm>
                <a:off x="662" y="2686"/>
                <a:ext cx="205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hr-HR" sz="2000" b="1">
                    <a:solidFill>
                      <a:srgbClr val="006600"/>
                    </a:solidFill>
                    <a:latin typeface="+mn-lt"/>
                    <a:cs typeface="+mn-cs"/>
                  </a:rPr>
                  <a:t>0,6</a:t>
                </a:r>
              </a:p>
            </p:txBody>
          </p:sp>
          <p:sp>
            <p:nvSpPr>
              <p:cNvPr id="141" name="Rectangle 1572"/>
              <p:cNvSpPr>
                <a:spLocks noChangeArrowheads="1"/>
              </p:cNvSpPr>
              <p:nvPr/>
            </p:nvSpPr>
            <p:spPr bwMode="auto">
              <a:xfrm>
                <a:off x="662" y="2334"/>
                <a:ext cx="20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hr-HR" sz="2000" b="1">
                    <a:solidFill>
                      <a:srgbClr val="006600"/>
                    </a:solidFill>
                    <a:latin typeface="+mn-lt"/>
                    <a:cs typeface="+mn-cs"/>
                  </a:rPr>
                  <a:t>0,7</a:t>
                </a:r>
              </a:p>
            </p:txBody>
          </p:sp>
          <p:sp>
            <p:nvSpPr>
              <p:cNvPr id="142" name="Rectangle 1573"/>
              <p:cNvSpPr>
                <a:spLocks noChangeArrowheads="1"/>
              </p:cNvSpPr>
              <p:nvPr/>
            </p:nvSpPr>
            <p:spPr bwMode="auto">
              <a:xfrm>
                <a:off x="662" y="1982"/>
                <a:ext cx="20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hr-HR" sz="2000" b="1">
                    <a:solidFill>
                      <a:srgbClr val="006600"/>
                    </a:solidFill>
                    <a:latin typeface="+mn-lt"/>
                    <a:cs typeface="+mn-cs"/>
                  </a:rPr>
                  <a:t>0,8</a:t>
                </a:r>
              </a:p>
            </p:txBody>
          </p:sp>
          <p:sp>
            <p:nvSpPr>
              <p:cNvPr id="143" name="Rectangle 1574"/>
              <p:cNvSpPr>
                <a:spLocks noChangeArrowheads="1"/>
              </p:cNvSpPr>
              <p:nvPr/>
            </p:nvSpPr>
            <p:spPr bwMode="auto">
              <a:xfrm>
                <a:off x="662" y="1630"/>
                <a:ext cx="205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hr-HR" sz="2000" b="1">
                    <a:solidFill>
                      <a:srgbClr val="006600"/>
                    </a:solidFill>
                    <a:latin typeface="+mn-lt"/>
                    <a:cs typeface="+mn-cs"/>
                  </a:rPr>
                  <a:t>0,9</a:t>
                </a:r>
              </a:p>
            </p:txBody>
          </p:sp>
          <p:sp>
            <p:nvSpPr>
              <p:cNvPr id="144" name="Rectangle 1575"/>
              <p:cNvSpPr>
                <a:spLocks noChangeArrowheads="1"/>
              </p:cNvSpPr>
              <p:nvPr/>
            </p:nvSpPr>
            <p:spPr bwMode="auto">
              <a:xfrm>
                <a:off x="662" y="1278"/>
                <a:ext cx="20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hr-HR" sz="2000" b="1">
                    <a:solidFill>
                      <a:srgbClr val="006600"/>
                    </a:solidFill>
                    <a:latin typeface="+mn-lt"/>
                    <a:cs typeface="+mn-cs"/>
                  </a:rPr>
                  <a:t>1,0</a:t>
                </a:r>
              </a:p>
            </p:txBody>
          </p:sp>
          <p:sp>
            <p:nvSpPr>
              <p:cNvPr id="145" name="Line 1576"/>
              <p:cNvSpPr>
                <a:spLocks noChangeShapeType="1"/>
              </p:cNvSpPr>
              <p:nvPr/>
            </p:nvSpPr>
            <p:spPr bwMode="auto">
              <a:xfrm>
                <a:off x="935" y="3655"/>
                <a:ext cx="414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hr-HR" b="1">
                  <a:latin typeface="+mn-lt"/>
                  <a:cs typeface="+mn-cs"/>
                </a:endParaRPr>
              </a:p>
            </p:txBody>
          </p:sp>
          <p:sp>
            <p:nvSpPr>
              <p:cNvPr id="146" name="Rectangle 1610"/>
              <p:cNvSpPr>
                <a:spLocks noChangeArrowheads="1"/>
              </p:cNvSpPr>
              <p:nvPr/>
            </p:nvSpPr>
            <p:spPr bwMode="auto">
              <a:xfrm>
                <a:off x="890" y="3700"/>
                <a:ext cx="8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hr-HR" sz="2000" b="1" dirty="0">
                    <a:solidFill>
                      <a:srgbClr val="006600"/>
                    </a:solidFill>
                    <a:latin typeface="+mn-lt"/>
                    <a:cs typeface="+mn-cs"/>
                  </a:rPr>
                  <a:t>0</a:t>
                </a:r>
              </a:p>
            </p:txBody>
          </p:sp>
          <p:sp>
            <p:nvSpPr>
              <p:cNvPr id="147" name="Rectangle 1611"/>
              <p:cNvSpPr>
                <a:spLocks noChangeArrowheads="1"/>
              </p:cNvSpPr>
              <p:nvPr/>
            </p:nvSpPr>
            <p:spPr bwMode="auto">
              <a:xfrm>
                <a:off x="1599" y="3700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hr-HR" sz="2000" b="1" dirty="0">
                    <a:solidFill>
                      <a:srgbClr val="006600"/>
                    </a:solidFill>
                    <a:latin typeface="+mn-lt"/>
                    <a:cs typeface="+mn-cs"/>
                  </a:rPr>
                  <a:t>40</a:t>
                </a:r>
              </a:p>
            </p:txBody>
          </p:sp>
          <p:sp>
            <p:nvSpPr>
              <p:cNvPr id="148" name="Rectangle 1612"/>
              <p:cNvSpPr>
                <a:spLocks noChangeArrowheads="1"/>
              </p:cNvSpPr>
              <p:nvPr/>
            </p:nvSpPr>
            <p:spPr bwMode="auto">
              <a:xfrm>
                <a:off x="2353" y="3700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hr-HR" sz="2000" b="1">
                    <a:solidFill>
                      <a:srgbClr val="006600"/>
                    </a:solidFill>
                    <a:latin typeface="+mn-lt"/>
                    <a:cs typeface="+mn-cs"/>
                  </a:rPr>
                  <a:t>80</a:t>
                </a:r>
              </a:p>
            </p:txBody>
          </p:sp>
          <p:sp>
            <p:nvSpPr>
              <p:cNvPr id="149" name="Rectangle 1613"/>
              <p:cNvSpPr>
                <a:spLocks noChangeArrowheads="1"/>
              </p:cNvSpPr>
              <p:nvPr/>
            </p:nvSpPr>
            <p:spPr bwMode="auto">
              <a:xfrm>
                <a:off x="3062" y="3700"/>
                <a:ext cx="24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hr-HR" sz="2000" b="1">
                    <a:solidFill>
                      <a:srgbClr val="006600"/>
                    </a:solidFill>
                    <a:latin typeface="+mn-lt"/>
                    <a:cs typeface="+mn-cs"/>
                  </a:rPr>
                  <a:t>120</a:t>
                </a:r>
              </a:p>
            </p:txBody>
          </p:sp>
          <p:sp>
            <p:nvSpPr>
              <p:cNvPr id="150" name="Oval 1463"/>
              <p:cNvSpPr>
                <a:spLocks noChangeArrowheads="1"/>
              </p:cNvSpPr>
              <p:nvPr/>
            </p:nvSpPr>
            <p:spPr bwMode="auto">
              <a:xfrm>
                <a:off x="1631" y="2130"/>
                <a:ext cx="113" cy="109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lIns="144000" tIns="144000" rIns="144000" bIns="14400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 b="1">
                  <a:latin typeface="+mn-lt"/>
                  <a:cs typeface="+mn-cs"/>
                </a:endParaRPr>
              </a:p>
            </p:txBody>
          </p:sp>
        </p:grpSp>
        <p:sp>
          <p:nvSpPr>
            <p:cNvPr id="92" name="Rectangle 1615"/>
            <p:cNvSpPr>
              <a:spLocks noChangeArrowheads="1"/>
            </p:cNvSpPr>
            <p:nvPr/>
          </p:nvSpPr>
          <p:spPr bwMode="auto">
            <a:xfrm>
              <a:off x="3833" y="3309"/>
              <a:ext cx="24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hr-HR" sz="2000" b="1">
                  <a:solidFill>
                    <a:srgbClr val="006600"/>
                  </a:solidFill>
                  <a:latin typeface="+mn-lt"/>
                  <a:cs typeface="+mn-cs"/>
                </a:rPr>
                <a:t>160</a:t>
              </a:r>
            </a:p>
          </p:txBody>
        </p:sp>
        <p:sp>
          <p:nvSpPr>
            <p:cNvPr id="93" name="Rectangle 1616"/>
            <p:cNvSpPr>
              <a:spLocks noChangeArrowheads="1"/>
            </p:cNvSpPr>
            <p:nvPr/>
          </p:nvSpPr>
          <p:spPr bwMode="auto">
            <a:xfrm>
              <a:off x="4563" y="3303"/>
              <a:ext cx="24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hr-HR" sz="2000" b="1">
                  <a:solidFill>
                    <a:srgbClr val="006600"/>
                  </a:solidFill>
                  <a:latin typeface="+mn-lt"/>
                  <a:cs typeface="+mn-cs"/>
                </a:rPr>
                <a:t>200</a:t>
              </a:r>
            </a:p>
          </p:txBody>
        </p:sp>
      </p:grpSp>
      <p:sp>
        <p:nvSpPr>
          <p:cNvPr id="151" name="Oval 1463"/>
          <p:cNvSpPr>
            <a:spLocks noChangeArrowheads="1"/>
          </p:cNvSpPr>
          <p:nvPr/>
        </p:nvSpPr>
        <p:spPr bwMode="auto">
          <a:xfrm>
            <a:off x="4033838" y="3700463"/>
            <a:ext cx="179387" cy="17938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CC"/>
            </a:solidFill>
            <a:round/>
            <a:headEnd/>
            <a:tailEnd/>
          </a:ln>
        </p:spPr>
        <p:txBody>
          <a:bodyPr lIns="144000" tIns="144000" rIns="144000" bIns="14400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sr-Latn-RS" altLang="sr-Latn-RS" b="1">
              <a:latin typeface="+mn-lt"/>
              <a:cs typeface="+mn-cs"/>
            </a:endParaRPr>
          </a:p>
        </p:txBody>
      </p:sp>
      <p:sp>
        <p:nvSpPr>
          <p:cNvPr id="152" name="Oval 1463"/>
          <p:cNvSpPr>
            <a:spLocks noChangeArrowheads="1"/>
          </p:cNvSpPr>
          <p:nvPr/>
        </p:nvSpPr>
        <p:spPr bwMode="auto">
          <a:xfrm>
            <a:off x="5208588" y="4344988"/>
            <a:ext cx="179387" cy="17938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CC"/>
            </a:solidFill>
            <a:round/>
            <a:headEnd/>
            <a:tailEnd/>
          </a:ln>
        </p:spPr>
        <p:txBody>
          <a:bodyPr lIns="144000" tIns="144000" rIns="144000" bIns="14400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sr-Latn-RS" altLang="sr-Latn-RS" b="1">
              <a:latin typeface="+mn-lt"/>
              <a:cs typeface="+mn-cs"/>
            </a:endParaRPr>
          </a:p>
        </p:txBody>
      </p:sp>
      <p:sp>
        <p:nvSpPr>
          <p:cNvPr id="153" name="Oval 1463"/>
          <p:cNvSpPr>
            <a:spLocks noChangeArrowheads="1"/>
          </p:cNvSpPr>
          <p:nvPr/>
        </p:nvSpPr>
        <p:spPr bwMode="auto">
          <a:xfrm>
            <a:off x="6397625" y="4702175"/>
            <a:ext cx="179388" cy="17938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CC"/>
            </a:solidFill>
            <a:round/>
            <a:headEnd/>
            <a:tailEnd/>
          </a:ln>
        </p:spPr>
        <p:txBody>
          <a:bodyPr lIns="144000" tIns="144000" rIns="144000" bIns="14400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sr-Latn-RS" altLang="sr-Latn-RS" b="1">
              <a:latin typeface="+mn-lt"/>
              <a:cs typeface="+mn-cs"/>
            </a:endParaRPr>
          </a:p>
        </p:txBody>
      </p:sp>
      <p:sp>
        <p:nvSpPr>
          <p:cNvPr id="154" name="Oval 1463"/>
          <p:cNvSpPr>
            <a:spLocks noChangeArrowheads="1"/>
          </p:cNvSpPr>
          <p:nvPr/>
        </p:nvSpPr>
        <p:spPr bwMode="auto">
          <a:xfrm>
            <a:off x="7567613" y="4991100"/>
            <a:ext cx="179387" cy="17938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CC"/>
            </a:solidFill>
            <a:round/>
            <a:headEnd/>
            <a:tailEnd/>
          </a:ln>
        </p:spPr>
        <p:txBody>
          <a:bodyPr lIns="144000" tIns="144000" rIns="144000" bIns="14400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sr-Latn-RS" altLang="sr-Latn-RS" b="1">
              <a:latin typeface="+mn-lt"/>
              <a:cs typeface="+mn-cs"/>
            </a:endParaRPr>
          </a:p>
        </p:txBody>
      </p:sp>
      <p:sp>
        <p:nvSpPr>
          <p:cNvPr id="155" name="Down Arrow 2"/>
          <p:cNvSpPr/>
          <p:nvPr/>
        </p:nvSpPr>
        <p:spPr>
          <a:xfrm>
            <a:off x="2573338" y="2011363"/>
            <a:ext cx="387350" cy="73660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b="1">
              <a:ln>
                <a:solidFill>
                  <a:srgbClr val="0000C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6" name="TextBox 7"/>
          <p:cNvSpPr txBox="1"/>
          <p:nvPr/>
        </p:nvSpPr>
        <p:spPr>
          <a:xfrm rot="1518564">
            <a:off x="1789113" y="3525838"/>
            <a:ext cx="2154237" cy="307975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400" b="1" dirty="0">
                <a:solidFill>
                  <a:srgbClr val="FF0000"/>
                </a:solidFill>
                <a:latin typeface="+mn-lt"/>
                <a:cs typeface="Arial" charset="0"/>
              </a:rPr>
              <a:t>Poticajni (priming) N-efekt</a:t>
            </a:r>
          </a:p>
        </p:txBody>
      </p:sp>
      <p:sp>
        <p:nvSpPr>
          <p:cNvPr id="157" name="TextBox 1"/>
          <p:cNvSpPr txBox="1"/>
          <p:nvPr/>
        </p:nvSpPr>
        <p:spPr>
          <a:xfrm>
            <a:off x="2093913" y="4413250"/>
            <a:ext cx="25701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400" b="1" dirty="0">
                <a:solidFill>
                  <a:srgbClr val="006600"/>
                </a:solidFill>
                <a:latin typeface="+mn-lt"/>
                <a:cs typeface="Arial" charset="0"/>
              </a:rPr>
              <a:t>Prosječna efikasnost N-gnojidbe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path" presetSubtype="0" repeatCount="300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312 0.01088 L 0.53334 0.3372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32" presetClass="emph" presetSubtype="0" repeatCount="5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155" grpId="0" animBg="1"/>
      <p:bldP spid="155" grpId="1" animBg="1"/>
      <p:bldP spid="156" grpId="0" animBg="1"/>
      <p:bldP spid="157" grpId="0"/>
      <p:bldP spid="15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54000" y="198438"/>
            <a:ext cx="8645525" cy="896937"/>
          </a:xfrm>
        </p:spPr>
        <p:txBody>
          <a:bodyPr>
            <a:normAutofit/>
          </a:bodyPr>
          <a:lstStyle/>
          <a:p>
            <a:pPr algn="ctr"/>
            <a:r>
              <a:rPr lang="hr-HR" altLang="sr-Latn-R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Dinamička priroda iznošenja hraniva</a:t>
            </a:r>
            <a:br>
              <a:rPr lang="hr-HR" altLang="sr-Latn-R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sz="2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(Liebscher 1895.; Vukadinović, 2010.)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579464"/>
              </p:ext>
            </p:extLst>
          </p:nvPr>
        </p:nvGraphicFramePr>
        <p:xfrm>
          <a:off x="254000" y="1386412"/>
          <a:ext cx="8645525" cy="2382228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73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6238">
                <a:tc gridSpan="10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Prosječan ciljni prinos: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59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Usjev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Linearno iznošenje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kg/t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Prinos t/ha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Očekivani prinos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Dinamičko iznošenje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kg/t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hr-HR" altLang="sr-Latn-R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kumimoji="0" lang="hr-HR" altLang="sr-Latn-R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kumimoji="0" lang="hr-HR" altLang="sr-Latn-R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max.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t/ha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hr-HR" altLang="sr-Latn-R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kumimoji="0" lang="hr-HR" altLang="sr-Latn-R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kumimoji="0" lang="hr-HR" altLang="sr-Latn-R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Pšenica ozima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27.5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17.5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26.64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13.56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16.96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Kukuruz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24.78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11.90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19.83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Šećerna repa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90.0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60.0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3.81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1.43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5.24</a:t>
                      </a:r>
                    </a:p>
                  </a:txBody>
                  <a:tcPr marL="35998" marR="35998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20958"/>
              </p:ext>
            </p:extLst>
          </p:nvPr>
        </p:nvGraphicFramePr>
        <p:xfrm>
          <a:off x="254000" y="4065588"/>
          <a:ext cx="8629650" cy="2382228"/>
        </p:xfrm>
        <a:graphic>
          <a:graphicData uri="http://schemas.openxmlformats.org/drawingml/2006/table">
            <a:tbl>
              <a:tblPr/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6238">
                <a:tc gridSpan="10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Visoki ciljni prinos: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59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Usjev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Linearno iznošenje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kg/t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Prinos t/ha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Očekivani prinos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Dinamičko iznošenje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kg/t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hr-HR" altLang="sr-Latn-R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kumimoji="0" lang="hr-HR" altLang="sr-Latn-R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kumimoji="0" lang="hr-HR" altLang="sr-Latn-R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max.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t/ha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hr-HR" altLang="sr-Latn-R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kumimoji="0" lang="hr-HR" altLang="sr-Latn-R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kumimoji="0" lang="hr-HR" altLang="sr-Latn-R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Pšenica ozima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27.5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17.5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19.84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10.10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12.62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Kukuruz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19.02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9.13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15.21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Šećerna repa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90.0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80.0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2.60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0.97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3.57</a:t>
                      </a:r>
                    </a:p>
                  </a:txBody>
                  <a:tcPr marL="36001" marR="36001" marT="35959" marB="3595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5588" y="3405188"/>
            <a:ext cx="3563937" cy="341312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>
              <a:solidFill>
                <a:srgbClr val="EAEAE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5588" y="6084888"/>
            <a:ext cx="3517900" cy="341312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>
              <a:solidFill>
                <a:srgbClr val="EAEAEA"/>
              </a:solidFill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719709" y="3419980"/>
            <a:ext cx="2160000" cy="341312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>
              <a:solidFill>
                <a:srgbClr val="EAEAEA"/>
              </a:solidFill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1714794" y="6106504"/>
            <a:ext cx="2160000" cy="341312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5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5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383063"/>
            <a:ext cx="3997673" cy="594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0" y="1896215"/>
            <a:ext cx="4041922" cy="2922696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4990962" y="4985796"/>
            <a:ext cx="3584635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800" b="1" dirty="0">
                <a:ln w="28575">
                  <a:solidFill>
                    <a:srgbClr val="0033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Filozofija gnojidbe</a:t>
            </a:r>
          </a:p>
          <a:p>
            <a:pPr algn="ctr">
              <a:defRPr/>
            </a:pPr>
            <a:r>
              <a:rPr lang="hr-HR" sz="1600" b="1" dirty="0">
                <a:ln w="1905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Calibri" pitchFamily="34" charset="0"/>
              </a:rPr>
              <a:t>Prof. dr. sc. Vladimir Vukadinović</a:t>
            </a:r>
          </a:p>
          <a:p>
            <a:pPr algn="ctr">
              <a:defRPr/>
            </a:pPr>
            <a:r>
              <a:rPr lang="hr-HR" sz="1600" b="1" dirty="0">
                <a:ln w="1905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Calibri" pitchFamily="34" charset="0"/>
              </a:rPr>
              <a:t>Prof. dr. sc. Blaženka Bertić</a:t>
            </a:r>
          </a:p>
          <a:p>
            <a:pPr algn="ctr"/>
            <a:r>
              <a:rPr lang="hr-HR" b="1" dirty="0">
                <a:ln w="0"/>
                <a:solidFill>
                  <a:srgbClr val="0000CC"/>
                </a:solidFill>
                <a:latin typeface="Comic Sans MS" pitchFamily="66" charset="0"/>
              </a:rPr>
              <a:t>http://tlo-i-biljka.eu</a:t>
            </a:r>
            <a:endParaRPr lang="en-US" b="1" dirty="0">
              <a:ln w="0"/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2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ić za misli: oblak 3"/>
          <p:cNvSpPr/>
          <p:nvPr/>
        </p:nvSpPr>
        <p:spPr>
          <a:xfrm>
            <a:off x="3028950" y="96839"/>
            <a:ext cx="5895975" cy="1885156"/>
          </a:xfrm>
          <a:prstGeom prst="cloud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00CC"/>
            </a:solidFill>
          </a:ln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eaLnBrk="1" hangingPunct="1">
              <a:defRPr/>
            </a:pPr>
            <a:r>
              <a:rPr lang="hr-HR" sz="1600" b="1" dirty="0">
                <a:solidFill>
                  <a:srgbClr val="800000"/>
                </a:solidFill>
                <a:cs typeface="Arial" charset="0"/>
              </a:rPr>
              <a:t>Odgovore na pitanja o gnojidbi potražite na:</a:t>
            </a:r>
          </a:p>
          <a:p>
            <a:pPr algn="ctr" eaLnBrk="1" hangingPunct="1">
              <a:defRPr/>
            </a:pPr>
            <a:r>
              <a:rPr lang="hr-HR" sz="2400" b="1" i="1" u="sng" dirty="0">
                <a:solidFill>
                  <a:srgbClr val="0000CC"/>
                </a:solidFill>
                <a:cs typeface="Arial" charset="0"/>
              </a:rPr>
              <a:t>http://tlo-i-biljka.eu</a:t>
            </a:r>
            <a:endParaRPr lang="hr-HR" sz="2400" b="1" kern="1200" cap="none" spc="0" dirty="0">
              <a:ln w="13462">
                <a:prstDash val="solid"/>
              </a:ln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3356769" y="2155429"/>
            <a:ext cx="2701132" cy="4068365"/>
            <a:chOff x="3356769" y="1667273"/>
            <a:chExt cx="2701132" cy="4068365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165600" y="1947070"/>
              <a:ext cx="1093788" cy="895350"/>
            </a:xfrm>
            <a:custGeom>
              <a:avLst/>
              <a:gdLst>
                <a:gd name="T0" fmla="*/ 359 w 689"/>
                <a:gd name="T1" fmla="*/ 130 h 564"/>
                <a:gd name="T2" fmla="*/ 299 w 689"/>
                <a:gd name="T3" fmla="*/ 72 h 564"/>
                <a:gd name="T4" fmla="*/ 214 w 689"/>
                <a:gd name="T5" fmla="*/ 29 h 564"/>
                <a:gd name="T6" fmla="*/ 139 w 689"/>
                <a:gd name="T7" fmla="*/ 0 h 564"/>
                <a:gd name="T8" fmla="*/ 79 w 689"/>
                <a:gd name="T9" fmla="*/ 8 h 564"/>
                <a:gd name="T10" fmla="*/ 35 w 689"/>
                <a:gd name="T11" fmla="*/ 40 h 564"/>
                <a:gd name="T12" fmla="*/ 0 w 689"/>
                <a:gd name="T13" fmla="*/ 138 h 564"/>
                <a:gd name="T14" fmla="*/ 14 w 689"/>
                <a:gd name="T15" fmla="*/ 250 h 564"/>
                <a:gd name="T16" fmla="*/ 50 w 689"/>
                <a:gd name="T17" fmla="*/ 358 h 564"/>
                <a:gd name="T18" fmla="*/ 89 w 689"/>
                <a:gd name="T19" fmla="*/ 442 h 564"/>
                <a:gd name="T20" fmla="*/ 165 w 689"/>
                <a:gd name="T21" fmla="*/ 529 h 564"/>
                <a:gd name="T22" fmla="*/ 229 w 689"/>
                <a:gd name="T23" fmla="*/ 564 h 564"/>
                <a:gd name="T24" fmla="*/ 318 w 689"/>
                <a:gd name="T25" fmla="*/ 564 h 564"/>
                <a:gd name="T26" fmla="*/ 409 w 689"/>
                <a:gd name="T27" fmla="*/ 540 h 564"/>
                <a:gd name="T28" fmla="*/ 454 w 689"/>
                <a:gd name="T29" fmla="*/ 477 h 564"/>
                <a:gd name="T30" fmla="*/ 478 w 689"/>
                <a:gd name="T31" fmla="*/ 398 h 564"/>
                <a:gd name="T32" fmla="*/ 469 w 689"/>
                <a:gd name="T33" fmla="*/ 300 h 564"/>
                <a:gd name="T34" fmla="*/ 678 w 689"/>
                <a:gd name="T35" fmla="*/ 312 h 564"/>
                <a:gd name="T36" fmla="*/ 689 w 689"/>
                <a:gd name="T37" fmla="*/ 268 h 564"/>
                <a:gd name="T38" fmla="*/ 449 w 689"/>
                <a:gd name="T39" fmla="*/ 250 h 564"/>
                <a:gd name="T40" fmla="*/ 389 w 689"/>
                <a:gd name="T41" fmla="*/ 149 h 564"/>
                <a:gd name="T42" fmla="*/ 359 w 689"/>
                <a:gd name="T43" fmla="*/ 13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9" h="564">
                  <a:moveTo>
                    <a:pt x="359" y="130"/>
                  </a:moveTo>
                  <a:lnTo>
                    <a:pt x="299" y="72"/>
                  </a:lnTo>
                  <a:lnTo>
                    <a:pt x="214" y="29"/>
                  </a:lnTo>
                  <a:lnTo>
                    <a:pt x="139" y="0"/>
                  </a:lnTo>
                  <a:lnTo>
                    <a:pt x="79" y="8"/>
                  </a:lnTo>
                  <a:lnTo>
                    <a:pt x="35" y="40"/>
                  </a:lnTo>
                  <a:lnTo>
                    <a:pt x="0" y="138"/>
                  </a:lnTo>
                  <a:lnTo>
                    <a:pt x="14" y="250"/>
                  </a:lnTo>
                  <a:lnTo>
                    <a:pt x="50" y="358"/>
                  </a:lnTo>
                  <a:lnTo>
                    <a:pt x="89" y="442"/>
                  </a:lnTo>
                  <a:lnTo>
                    <a:pt x="165" y="529"/>
                  </a:lnTo>
                  <a:lnTo>
                    <a:pt x="229" y="564"/>
                  </a:lnTo>
                  <a:lnTo>
                    <a:pt x="318" y="564"/>
                  </a:lnTo>
                  <a:lnTo>
                    <a:pt x="409" y="540"/>
                  </a:lnTo>
                  <a:lnTo>
                    <a:pt x="454" y="477"/>
                  </a:lnTo>
                  <a:lnTo>
                    <a:pt x="478" y="398"/>
                  </a:lnTo>
                  <a:lnTo>
                    <a:pt x="469" y="300"/>
                  </a:lnTo>
                  <a:lnTo>
                    <a:pt x="678" y="312"/>
                  </a:lnTo>
                  <a:lnTo>
                    <a:pt x="689" y="268"/>
                  </a:lnTo>
                  <a:lnTo>
                    <a:pt x="449" y="250"/>
                  </a:lnTo>
                  <a:lnTo>
                    <a:pt x="389" y="149"/>
                  </a:lnTo>
                  <a:lnTo>
                    <a:pt x="359" y="1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356769" y="1667273"/>
              <a:ext cx="1257300" cy="1436688"/>
            </a:xfrm>
            <a:custGeom>
              <a:avLst/>
              <a:gdLst>
                <a:gd name="T0" fmla="*/ 463 w 792"/>
                <a:gd name="T1" fmla="*/ 21 h 905"/>
                <a:gd name="T2" fmla="*/ 562 w 792"/>
                <a:gd name="T3" fmla="*/ 0 h 905"/>
                <a:gd name="T4" fmla="*/ 642 w 792"/>
                <a:gd name="T5" fmla="*/ 3 h 905"/>
                <a:gd name="T6" fmla="*/ 702 w 792"/>
                <a:gd name="T7" fmla="*/ 36 h 905"/>
                <a:gd name="T8" fmla="*/ 743 w 792"/>
                <a:gd name="T9" fmla="*/ 87 h 905"/>
                <a:gd name="T10" fmla="*/ 728 w 792"/>
                <a:gd name="T11" fmla="*/ 140 h 905"/>
                <a:gd name="T12" fmla="*/ 672 w 792"/>
                <a:gd name="T13" fmla="*/ 140 h 905"/>
                <a:gd name="T14" fmla="*/ 687 w 792"/>
                <a:gd name="T15" fmla="*/ 97 h 905"/>
                <a:gd name="T16" fmla="*/ 642 w 792"/>
                <a:gd name="T17" fmla="*/ 58 h 905"/>
                <a:gd name="T18" fmla="*/ 598 w 792"/>
                <a:gd name="T19" fmla="*/ 44 h 905"/>
                <a:gd name="T20" fmla="*/ 523 w 792"/>
                <a:gd name="T21" fmla="*/ 58 h 905"/>
                <a:gd name="T22" fmla="*/ 553 w 792"/>
                <a:gd name="T23" fmla="*/ 101 h 905"/>
                <a:gd name="T24" fmla="*/ 562 w 792"/>
                <a:gd name="T25" fmla="*/ 140 h 905"/>
                <a:gd name="T26" fmla="*/ 553 w 792"/>
                <a:gd name="T27" fmla="*/ 174 h 905"/>
                <a:gd name="T28" fmla="*/ 478 w 792"/>
                <a:gd name="T29" fmla="*/ 188 h 905"/>
                <a:gd name="T30" fmla="*/ 398 w 792"/>
                <a:gd name="T31" fmla="*/ 177 h 905"/>
                <a:gd name="T32" fmla="*/ 383 w 792"/>
                <a:gd name="T33" fmla="*/ 152 h 905"/>
                <a:gd name="T34" fmla="*/ 298 w 792"/>
                <a:gd name="T35" fmla="*/ 221 h 905"/>
                <a:gd name="T36" fmla="*/ 249 w 792"/>
                <a:gd name="T37" fmla="*/ 296 h 905"/>
                <a:gd name="T38" fmla="*/ 179 w 792"/>
                <a:gd name="T39" fmla="*/ 394 h 905"/>
                <a:gd name="T40" fmla="*/ 134 w 792"/>
                <a:gd name="T41" fmla="*/ 481 h 905"/>
                <a:gd name="T42" fmla="*/ 115 w 792"/>
                <a:gd name="T43" fmla="*/ 565 h 905"/>
                <a:gd name="T44" fmla="*/ 130 w 792"/>
                <a:gd name="T45" fmla="*/ 608 h 905"/>
                <a:gd name="T46" fmla="*/ 209 w 792"/>
                <a:gd name="T47" fmla="*/ 663 h 905"/>
                <a:gd name="T48" fmla="*/ 374 w 792"/>
                <a:gd name="T49" fmla="*/ 709 h 905"/>
                <a:gd name="T50" fmla="*/ 463 w 792"/>
                <a:gd name="T51" fmla="*/ 730 h 905"/>
                <a:gd name="T52" fmla="*/ 553 w 792"/>
                <a:gd name="T53" fmla="*/ 742 h 905"/>
                <a:gd name="T54" fmla="*/ 687 w 792"/>
                <a:gd name="T55" fmla="*/ 782 h 905"/>
                <a:gd name="T56" fmla="*/ 786 w 792"/>
                <a:gd name="T57" fmla="*/ 807 h 905"/>
                <a:gd name="T58" fmla="*/ 792 w 792"/>
                <a:gd name="T59" fmla="*/ 857 h 905"/>
                <a:gd name="T60" fmla="*/ 743 w 792"/>
                <a:gd name="T61" fmla="*/ 894 h 905"/>
                <a:gd name="T62" fmla="*/ 683 w 792"/>
                <a:gd name="T63" fmla="*/ 905 h 905"/>
                <a:gd name="T64" fmla="*/ 592 w 792"/>
                <a:gd name="T65" fmla="*/ 872 h 905"/>
                <a:gd name="T66" fmla="*/ 383 w 792"/>
                <a:gd name="T67" fmla="*/ 793 h 905"/>
                <a:gd name="T68" fmla="*/ 209 w 792"/>
                <a:gd name="T69" fmla="*/ 738 h 905"/>
                <a:gd name="T70" fmla="*/ 89 w 792"/>
                <a:gd name="T71" fmla="*/ 677 h 905"/>
                <a:gd name="T72" fmla="*/ 9 w 792"/>
                <a:gd name="T73" fmla="*/ 622 h 905"/>
                <a:gd name="T74" fmla="*/ 0 w 792"/>
                <a:gd name="T75" fmla="*/ 557 h 905"/>
                <a:gd name="T76" fmla="*/ 44 w 792"/>
                <a:gd name="T77" fmla="*/ 470 h 905"/>
                <a:gd name="T78" fmla="*/ 134 w 792"/>
                <a:gd name="T79" fmla="*/ 340 h 905"/>
                <a:gd name="T80" fmla="*/ 219 w 792"/>
                <a:gd name="T81" fmla="*/ 232 h 905"/>
                <a:gd name="T82" fmla="*/ 324 w 792"/>
                <a:gd name="T83" fmla="*/ 119 h 905"/>
                <a:gd name="T84" fmla="*/ 404 w 792"/>
                <a:gd name="T85" fmla="*/ 54 h 905"/>
                <a:gd name="T86" fmla="*/ 503 w 792"/>
                <a:gd name="T87" fmla="*/ 21 h 905"/>
                <a:gd name="T88" fmla="*/ 463 w 792"/>
                <a:gd name="T89" fmla="*/ 21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2" h="905">
                  <a:moveTo>
                    <a:pt x="463" y="21"/>
                  </a:moveTo>
                  <a:lnTo>
                    <a:pt x="562" y="0"/>
                  </a:lnTo>
                  <a:lnTo>
                    <a:pt x="642" y="3"/>
                  </a:lnTo>
                  <a:lnTo>
                    <a:pt x="702" y="36"/>
                  </a:lnTo>
                  <a:lnTo>
                    <a:pt x="743" y="87"/>
                  </a:lnTo>
                  <a:lnTo>
                    <a:pt x="728" y="140"/>
                  </a:lnTo>
                  <a:lnTo>
                    <a:pt x="672" y="140"/>
                  </a:lnTo>
                  <a:lnTo>
                    <a:pt x="687" y="97"/>
                  </a:lnTo>
                  <a:lnTo>
                    <a:pt x="642" y="58"/>
                  </a:lnTo>
                  <a:lnTo>
                    <a:pt x="598" y="44"/>
                  </a:lnTo>
                  <a:lnTo>
                    <a:pt x="523" y="58"/>
                  </a:lnTo>
                  <a:lnTo>
                    <a:pt x="553" y="101"/>
                  </a:lnTo>
                  <a:lnTo>
                    <a:pt x="562" y="140"/>
                  </a:lnTo>
                  <a:lnTo>
                    <a:pt x="553" y="174"/>
                  </a:lnTo>
                  <a:lnTo>
                    <a:pt x="478" y="188"/>
                  </a:lnTo>
                  <a:lnTo>
                    <a:pt x="398" y="177"/>
                  </a:lnTo>
                  <a:lnTo>
                    <a:pt x="383" y="152"/>
                  </a:lnTo>
                  <a:lnTo>
                    <a:pt x="298" y="221"/>
                  </a:lnTo>
                  <a:lnTo>
                    <a:pt x="249" y="296"/>
                  </a:lnTo>
                  <a:lnTo>
                    <a:pt x="179" y="394"/>
                  </a:lnTo>
                  <a:lnTo>
                    <a:pt x="134" y="481"/>
                  </a:lnTo>
                  <a:lnTo>
                    <a:pt x="115" y="565"/>
                  </a:lnTo>
                  <a:lnTo>
                    <a:pt x="130" y="608"/>
                  </a:lnTo>
                  <a:lnTo>
                    <a:pt x="209" y="663"/>
                  </a:lnTo>
                  <a:lnTo>
                    <a:pt x="374" y="709"/>
                  </a:lnTo>
                  <a:lnTo>
                    <a:pt x="463" y="730"/>
                  </a:lnTo>
                  <a:lnTo>
                    <a:pt x="553" y="742"/>
                  </a:lnTo>
                  <a:lnTo>
                    <a:pt x="687" y="782"/>
                  </a:lnTo>
                  <a:lnTo>
                    <a:pt x="786" y="807"/>
                  </a:lnTo>
                  <a:lnTo>
                    <a:pt x="792" y="857"/>
                  </a:lnTo>
                  <a:lnTo>
                    <a:pt x="743" y="894"/>
                  </a:lnTo>
                  <a:lnTo>
                    <a:pt x="683" y="905"/>
                  </a:lnTo>
                  <a:lnTo>
                    <a:pt x="592" y="872"/>
                  </a:lnTo>
                  <a:lnTo>
                    <a:pt x="383" y="793"/>
                  </a:lnTo>
                  <a:lnTo>
                    <a:pt x="209" y="738"/>
                  </a:lnTo>
                  <a:lnTo>
                    <a:pt x="89" y="677"/>
                  </a:lnTo>
                  <a:lnTo>
                    <a:pt x="9" y="622"/>
                  </a:lnTo>
                  <a:lnTo>
                    <a:pt x="0" y="557"/>
                  </a:lnTo>
                  <a:lnTo>
                    <a:pt x="44" y="470"/>
                  </a:lnTo>
                  <a:lnTo>
                    <a:pt x="134" y="340"/>
                  </a:lnTo>
                  <a:lnTo>
                    <a:pt x="219" y="232"/>
                  </a:lnTo>
                  <a:lnTo>
                    <a:pt x="324" y="119"/>
                  </a:lnTo>
                  <a:lnTo>
                    <a:pt x="404" y="54"/>
                  </a:lnTo>
                  <a:lnTo>
                    <a:pt x="503" y="21"/>
                  </a:lnTo>
                  <a:lnTo>
                    <a:pt x="463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452938" y="2824163"/>
              <a:ext cx="658813" cy="1347788"/>
            </a:xfrm>
            <a:custGeom>
              <a:avLst/>
              <a:gdLst>
                <a:gd name="T0" fmla="*/ 26 w 415"/>
                <a:gd name="T1" fmla="*/ 65 h 849"/>
                <a:gd name="T2" fmla="*/ 41 w 415"/>
                <a:gd name="T3" fmla="*/ 22 h 849"/>
                <a:gd name="T4" fmla="*/ 106 w 415"/>
                <a:gd name="T5" fmla="*/ 0 h 849"/>
                <a:gd name="T6" fmla="*/ 164 w 415"/>
                <a:gd name="T7" fmla="*/ 0 h 849"/>
                <a:gd name="T8" fmla="*/ 240 w 415"/>
                <a:gd name="T9" fmla="*/ 32 h 849"/>
                <a:gd name="T10" fmla="*/ 311 w 415"/>
                <a:gd name="T11" fmla="*/ 109 h 849"/>
                <a:gd name="T12" fmla="*/ 360 w 415"/>
                <a:gd name="T13" fmla="*/ 188 h 849"/>
                <a:gd name="T14" fmla="*/ 384 w 415"/>
                <a:gd name="T15" fmla="*/ 296 h 849"/>
                <a:gd name="T16" fmla="*/ 406 w 415"/>
                <a:gd name="T17" fmla="*/ 423 h 849"/>
                <a:gd name="T18" fmla="*/ 415 w 415"/>
                <a:gd name="T19" fmla="*/ 545 h 849"/>
                <a:gd name="T20" fmla="*/ 415 w 415"/>
                <a:gd name="T21" fmla="*/ 704 h 849"/>
                <a:gd name="T22" fmla="*/ 384 w 415"/>
                <a:gd name="T23" fmla="*/ 802 h 849"/>
                <a:gd name="T24" fmla="*/ 330 w 415"/>
                <a:gd name="T25" fmla="*/ 838 h 849"/>
                <a:gd name="T26" fmla="*/ 235 w 415"/>
                <a:gd name="T27" fmla="*/ 849 h 849"/>
                <a:gd name="T28" fmla="*/ 136 w 415"/>
                <a:gd name="T29" fmla="*/ 846 h 849"/>
                <a:gd name="T30" fmla="*/ 85 w 415"/>
                <a:gd name="T31" fmla="*/ 802 h 849"/>
                <a:gd name="T32" fmla="*/ 56 w 415"/>
                <a:gd name="T33" fmla="*/ 726 h 849"/>
                <a:gd name="T34" fmla="*/ 30 w 415"/>
                <a:gd name="T35" fmla="*/ 651 h 849"/>
                <a:gd name="T36" fmla="*/ 11 w 415"/>
                <a:gd name="T37" fmla="*/ 513 h 849"/>
                <a:gd name="T38" fmla="*/ 0 w 415"/>
                <a:gd name="T39" fmla="*/ 358 h 849"/>
                <a:gd name="T40" fmla="*/ 0 w 415"/>
                <a:gd name="T41" fmla="*/ 177 h 849"/>
                <a:gd name="T42" fmla="*/ 26 w 415"/>
                <a:gd name="T43" fmla="*/ 97 h 849"/>
                <a:gd name="T44" fmla="*/ 26 w 415"/>
                <a:gd name="T45" fmla="*/ 65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5" h="849">
                  <a:moveTo>
                    <a:pt x="26" y="65"/>
                  </a:moveTo>
                  <a:lnTo>
                    <a:pt x="41" y="22"/>
                  </a:lnTo>
                  <a:lnTo>
                    <a:pt x="106" y="0"/>
                  </a:lnTo>
                  <a:lnTo>
                    <a:pt x="164" y="0"/>
                  </a:lnTo>
                  <a:lnTo>
                    <a:pt x="240" y="32"/>
                  </a:lnTo>
                  <a:lnTo>
                    <a:pt x="311" y="109"/>
                  </a:lnTo>
                  <a:lnTo>
                    <a:pt x="360" y="188"/>
                  </a:lnTo>
                  <a:lnTo>
                    <a:pt x="384" y="296"/>
                  </a:lnTo>
                  <a:lnTo>
                    <a:pt x="406" y="423"/>
                  </a:lnTo>
                  <a:lnTo>
                    <a:pt x="415" y="545"/>
                  </a:lnTo>
                  <a:lnTo>
                    <a:pt x="415" y="704"/>
                  </a:lnTo>
                  <a:lnTo>
                    <a:pt x="384" y="802"/>
                  </a:lnTo>
                  <a:lnTo>
                    <a:pt x="330" y="838"/>
                  </a:lnTo>
                  <a:lnTo>
                    <a:pt x="235" y="849"/>
                  </a:lnTo>
                  <a:lnTo>
                    <a:pt x="136" y="846"/>
                  </a:lnTo>
                  <a:lnTo>
                    <a:pt x="85" y="802"/>
                  </a:lnTo>
                  <a:lnTo>
                    <a:pt x="56" y="726"/>
                  </a:lnTo>
                  <a:lnTo>
                    <a:pt x="30" y="651"/>
                  </a:lnTo>
                  <a:lnTo>
                    <a:pt x="11" y="513"/>
                  </a:lnTo>
                  <a:lnTo>
                    <a:pt x="0" y="358"/>
                  </a:lnTo>
                  <a:lnTo>
                    <a:pt x="0" y="177"/>
                  </a:lnTo>
                  <a:lnTo>
                    <a:pt x="26" y="97"/>
                  </a:lnTo>
                  <a:lnTo>
                    <a:pt x="2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835526" y="2940647"/>
              <a:ext cx="1003300" cy="1035050"/>
            </a:xfrm>
            <a:custGeom>
              <a:avLst/>
              <a:gdLst>
                <a:gd name="T0" fmla="*/ 34 w 632"/>
                <a:gd name="T1" fmla="*/ 0 h 652"/>
                <a:gd name="T2" fmla="*/ 164 w 632"/>
                <a:gd name="T3" fmla="*/ 11 h 652"/>
                <a:gd name="T4" fmla="*/ 298 w 632"/>
                <a:gd name="T5" fmla="*/ 29 h 652"/>
                <a:gd name="T6" fmla="*/ 438 w 632"/>
                <a:gd name="T7" fmla="*/ 87 h 652"/>
                <a:gd name="T8" fmla="*/ 537 w 632"/>
                <a:gd name="T9" fmla="*/ 130 h 652"/>
                <a:gd name="T10" fmla="*/ 602 w 632"/>
                <a:gd name="T11" fmla="*/ 192 h 652"/>
                <a:gd name="T12" fmla="*/ 632 w 632"/>
                <a:gd name="T13" fmla="*/ 228 h 652"/>
                <a:gd name="T14" fmla="*/ 572 w 632"/>
                <a:gd name="T15" fmla="*/ 334 h 652"/>
                <a:gd name="T16" fmla="*/ 477 w 632"/>
                <a:gd name="T17" fmla="*/ 398 h 652"/>
                <a:gd name="T18" fmla="*/ 363 w 632"/>
                <a:gd name="T19" fmla="*/ 445 h 652"/>
                <a:gd name="T20" fmla="*/ 302 w 632"/>
                <a:gd name="T21" fmla="*/ 474 h 652"/>
                <a:gd name="T22" fmla="*/ 198 w 632"/>
                <a:gd name="T23" fmla="*/ 489 h 652"/>
                <a:gd name="T24" fmla="*/ 194 w 632"/>
                <a:gd name="T25" fmla="*/ 518 h 652"/>
                <a:gd name="T26" fmla="*/ 274 w 632"/>
                <a:gd name="T27" fmla="*/ 543 h 652"/>
                <a:gd name="T28" fmla="*/ 388 w 632"/>
                <a:gd name="T29" fmla="*/ 565 h 652"/>
                <a:gd name="T30" fmla="*/ 497 w 632"/>
                <a:gd name="T31" fmla="*/ 609 h 652"/>
                <a:gd name="T32" fmla="*/ 453 w 632"/>
                <a:gd name="T33" fmla="*/ 641 h 652"/>
                <a:gd name="T34" fmla="*/ 408 w 632"/>
                <a:gd name="T35" fmla="*/ 652 h 652"/>
                <a:gd name="T36" fmla="*/ 343 w 632"/>
                <a:gd name="T37" fmla="*/ 604 h 652"/>
                <a:gd name="T38" fmla="*/ 244 w 632"/>
                <a:gd name="T39" fmla="*/ 575 h 652"/>
                <a:gd name="T40" fmla="*/ 164 w 632"/>
                <a:gd name="T41" fmla="*/ 554 h 652"/>
                <a:gd name="T42" fmla="*/ 164 w 632"/>
                <a:gd name="T43" fmla="*/ 511 h 652"/>
                <a:gd name="T44" fmla="*/ 179 w 632"/>
                <a:gd name="T45" fmla="*/ 464 h 652"/>
                <a:gd name="T46" fmla="*/ 229 w 632"/>
                <a:gd name="T47" fmla="*/ 445 h 652"/>
                <a:gd name="T48" fmla="*/ 388 w 632"/>
                <a:gd name="T49" fmla="*/ 398 h 652"/>
                <a:gd name="T50" fmla="*/ 477 w 632"/>
                <a:gd name="T51" fmla="*/ 326 h 652"/>
                <a:gd name="T52" fmla="*/ 542 w 632"/>
                <a:gd name="T53" fmla="*/ 250 h 652"/>
                <a:gd name="T54" fmla="*/ 527 w 632"/>
                <a:gd name="T55" fmla="*/ 214 h 652"/>
                <a:gd name="T56" fmla="*/ 477 w 632"/>
                <a:gd name="T57" fmla="*/ 170 h 652"/>
                <a:gd name="T58" fmla="*/ 358 w 632"/>
                <a:gd name="T59" fmla="*/ 109 h 652"/>
                <a:gd name="T60" fmla="*/ 214 w 632"/>
                <a:gd name="T61" fmla="*/ 87 h 652"/>
                <a:gd name="T62" fmla="*/ 119 w 632"/>
                <a:gd name="T63" fmla="*/ 83 h 652"/>
                <a:gd name="T64" fmla="*/ 34 w 632"/>
                <a:gd name="T65" fmla="*/ 83 h 652"/>
                <a:gd name="T66" fmla="*/ 0 w 632"/>
                <a:gd name="T67" fmla="*/ 43 h 652"/>
                <a:gd name="T68" fmla="*/ 34 w 632"/>
                <a:gd name="T6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2" h="652">
                  <a:moveTo>
                    <a:pt x="34" y="0"/>
                  </a:moveTo>
                  <a:lnTo>
                    <a:pt x="164" y="11"/>
                  </a:lnTo>
                  <a:lnTo>
                    <a:pt x="298" y="29"/>
                  </a:lnTo>
                  <a:lnTo>
                    <a:pt x="438" y="87"/>
                  </a:lnTo>
                  <a:lnTo>
                    <a:pt x="537" y="130"/>
                  </a:lnTo>
                  <a:lnTo>
                    <a:pt x="602" y="192"/>
                  </a:lnTo>
                  <a:lnTo>
                    <a:pt x="632" y="228"/>
                  </a:lnTo>
                  <a:lnTo>
                    <a:pt x="572" y="334"/>
                  </a:lnTo>
                  <a:lnTo>
                    <a:pt x="477" y="398"/>
                  </a:lnTo>
                  <a:lnTo>
                    <a:pt x="363" y="445"/>
                  </a:lnTo>
                  <a:lnTo>
                    <a:pt x="302" y="474"/>
                  </a:lnTo>
                  <a:lnTo>
                    <a:pt x="198" y="489"/>
                  </a:lnTo>
                  <a:lnTo>
                    <a:pt x="194" y="518"/>
                  </a:lnTo>
                  <a:lnTo>
                    <a:pt x="274" y="543"/>
                  </a:lnTo>
                  <a:lnTo>
                    <a:pt x="388" y="565"/>
                  </a:lnTo>
                  <a:lnTo>
                    <a:pt x="497" y="609"/>
                  </a:lnTo>
                  <a:lnTo>
                    <a:pt x="453" y="641"/>
                  </a:lnTo>
                  <a:lnTo>
                    <a:pt x="408" y="652"/>
                  </a:lnTo>
                  <a:lnTo>
                    <a:pt x="343" y="604"/>
                  </a:lnTo>
                  <a:lnTo>
                    <a:pt x="244" y="575"/>
                  </a:lnTo>
                  <a:lnTo>
                    <a:pt x="164" y="554"/>
                  </a:lnTo>
                  <a:lnTo>
                    <a:pt x="164" y="511"/>
                  </a:lnTo>
                  <a:lnTo>
                    <a:pt x="179" y="464"/>
                  </a:lnTo>
                  <a:lnTo>
                    <a:pt x="229" y="445"/>
                  </a:lnTo>
                  <a:lnTo>
                    <a:pt x="388" y="398"/>
                  </a:lnTo>
                  <a:lnTo>
                    <a:pt x="477" y="326"/>
                  </a:lnTo>
                  <a:lnTo>
                    <a:pt x="542" y="250"/>
                  </a:lnTo>
                  <a:lnTo>
                    <a:pt x="527" y="214"/>
                  </a:lnTo>
                  <a:lnTo>
                    <a:pt x="477" y="170"/>
                  </a:lnTo>
                  <a:lnTo>
                    <a:pt x="358" y="109"/>
                  </a:lnTo>
                  <a:lnTo>
                    <a:pt x="214" y="87"/>
                  </a:lnTo>
                  <a:lnTo>
                    <a:pt x="119" y="83"/>
                  </a:lnTo>
                  <a:lnTo>
                    <a:pt x="34" y="83"/>
                  </a:lnTo>
                  <a:lnTo>
                    <a:pt x="0" y="4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835526" y="4033838"/>
              <a:ext cx="1222375" cy="1673225"/>
            </a:xfrm>
            <a:custGeom>
              <a:avLst/>
              <a:gdLst>
                <a:gd name="T0" fmla="*/ 89 w 770"/>
                <a:gd name="T1" fmla="*/ 0 h 1054"/>
                <a:gd name="T2" fmla="*/ 20 w 770"/>
                <a:gd name="T3" fmla="*/ 0 h 1054"/>
                <a:gd name="T4" fmla="*/ 0 w 770"/>
                <a:gd name="T5" fmla="*/ 76 h 1054"/>
                <a:gd name="T6" fmla="*/ 50 w 770"/>
                <a:gd name="T7" fmla="*/ 120 h 1054"/>
                <a:gd name="T8" fmla="*/ 210 w 770"/>
                <a:gd name="T9" fmla="*/ 225 h 1054"/>
                <a:gd name="T10" fmla="*/ 350 w 770"/>
                <a:gd name="T11" fmla="*/ 359 h 1054"/>
                <a:gd name="T12" fmla="*/ 440 w 770"/>
                <a:gd name="T13" fmla="*/ 497 h 1054"/>
                <a:gd name="T14" fmla="*/ 454 w 770"/>
                <a:gd name="T15" fmla="*/ 587 h 1054"/>
                <a:gd name="T16" fmla="*/ 449 w 770"/>
                <a:gd name="T17" fmla="*/ 653 h 1054"/>
                <a:gd name="T18" fmla="*/ 410 w 770"/>
                <a:gd name="T19" fmla="*/ 801 h 1054"/>
                <a:gd name="T20" fmla="*/ 359 w 770"/>
                <a:gd name="T21" fmla="*/ 921 h 1054"/>
                <a:gd name="T22" fmla="*/ 315 w 770"/>
                <a:gd name="T23" fmla="*/ 990 h 1054"/>
                <a:gd name="T24" fmla="*/ 305 w 770"/>
                <a:gd name="T25" fmla="*/ 1033 h 1054"/>
                <a:gd name="T26" fmla="*/ 350 w 770"/>
                <a:gd name="T27" fmla="*/ 1033 h 1054"/>
                <a:gd name="T28" fmla="*/ 419 w 770"/>
                <a:gd name="T29" fmla="*/ 1019 h 1054"/>
                <a:gd name="T30" fmla="*/ 440 w 770"/>
                <a:gd name="T31" fmla="*/ 1022 h 1054"/>
                <a:gd name="T32" fmla="*/ 585 w 770"/>
                <a:gd name="T33" fmla="*/ 1029 h 1054"/>
                <a:gd name="T34" fmla="*/ 695 w 770"/>
                <a:gd name="T35" fmla="*/ 1054 h 1054"/>
                <a:gd name="T36" fmla="*/ 734 w 770"/>
                <a:gd name="T37" fmla="*/ 1040 h 1054"/>
                <a:gd name="T38" fmla="*/ 770 w 770"/>
                <a:gd name="T39" fmla="*/ 985 h 1054"/>
                <a:gd name="T40" fmla="*/ 734 w 770"/>
                <a:gd name="T41" fmla="*/ 956 h 1054"/>
                <a:gd name="T42" fmla="*/ 570 w 770"/>
                <a:gd name="T43" fmla="*/ 953 h 1054"/>
                <a:gd name="T44" fmla="*/ 454 w 770"/>
                <a:gd name="T45" fmla="*/ 964 h 1054"/>
                <a:gd name="T46" fmla="*/ 395 w 770"/>
                <a:gd name="T47" fmla="*/ 985 h 1054"/>
                <a:gd name="T48" fmla="*/ 404 w 770"/>
                <a:gd name="T49" fmla="*/ 935 h 1054"/>
                <a:gd name="T50" fmla="*/ 464 w 770"/>
                <a:gd name="T51" fmla="*/ 858 h 1054"/>
                <a:gd name="T52" fmla="*/ 514 w 770"/>
                <a:gd name="T53" fmla="*/ 739 h 1054"/>
                <a:gd name="T54" fmla="*/ 555 w 770"/>
                <a:gd name="T55" fmla="*/ 638 h 1054"/>
                <a:gd name="T56" fmla="*/ 525 w 770"/>
                <a:gd name="T57" fmla="*/ 522 h 1054"/>
                <a:gd name="T58" fmla="*/ 479 w 770"/>
                <a:gd name="T59" fmla="*/ 399 h 1054"/>
                <a:gd name="T60" fmla="*/ 389 w 770"/>
                <a:gd name="T61" fmla="*/ 257 h 1054"/>
                <a:gd name="T62" fmla="*/ 259 w 770"/>
                <a:gd name="T63" fmla="*/ 127 h 1054"/>
                <a:gd name="T64" fmla="*/ 149 w 770"/>
                <a:gd name="T65" fmla="*/ 32 h 1054"/>
                <a:gd name="T66" fmla="*/ 89 w 770"/>
                <a:gd name="T6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0" h="1054">
                  <a:moveTo>
                    <a:pt x="89" y="0"/>
                  </a:moveTo>
                  <a:lnTo>
                    <a:pt x="20" y="0"/>
                  </a:lnTo>
                  <a:lnTo>
                    <a:pt x="0" y="76"/>
                  </a:lnTo>
                  <a:lnTo>
                    <a:pt x="50" y="120"/>
                  </a:lnTo>
                  <a:lnTo>
                    <a:pt x="210" y="225"/>
                  </a:lnTo>
                  <a:lnTo>
                    <a:pt x="350" y="359"/>
                  </a:lnTo>
                  <a:lnTo>
                    <a:pt x="440" y="497"/>
                  </a:lnTo>
                  <a:lnTo>
                    <a:pt x="454" y="587"/>
                  </a:lnTo>
                  <a:lnTo>
                    <a:pt x="449" y="653"/>
                  </a:lnTo>
                  <a:lnTo>
                    <a:pt x="410" y="801"/>
                  </a:lnTo>
                  <a:lnTo>
                    <a:pt x="359" y="921"/>
                  </a:lnTo>
                  <a:lnTo>
                    <a:pt x="315" y="990"/>
                  </a:lnTo>
                  <a:lnTo>
                    <a:pt x="305" y="1033"/>
                  </a:lnTo>
                  <a:lnTo>
                    <a:pt x="350" y="1033"/>
                  </a:lnTo>
                  <a:lnTo>
                    <a:pt x="419" y="1019"/>
                  </a:lnTo>
                  <a:lnTo>
                    <a:pt x="440" y="1022"/>
                  </a:lnTo>
                  <a:lnTo>
                    <a:pt x="585" y="1029"/>
                  </a:lnTo>
                  <a:lnTo>
                    <a:pt x="695" y="1054"/>
                  </a:lnTo>
                  <a:lnTo>
                    <a:pt x="734" y="1040"/>
                  </a:lnTo>
                  <a:lnTo>
                    <a:pt x="770" y="985"/>
                  </a:lnTo>
                  <a:lnTo>
                    <a:pt x="734" y="956"/>
                  </a:lnTo>
                  <a:lnTo>
                    <a:pt x="570" y="953"/>
                  </a:lnTo>
                  <a:lnTo>
                    <a:pt x="454" y="964"/>
                  </a:lnTo>
                  <a:lnTo>
                    <a:pt x="395" y="985"/>
                  </a:lnTo>
                  <a:lnTo>
                    <a:pt x="404" y="935"/>
                  </a:lnTo>
                  <a:lnTo>
                    <a:pt x="464" y="858"/>
                  </a:lnTo>
                  <a:lnTo>
                    <a:pt x="514" y="739"/>
                  </a:lnTo>
                  <a:lnTo>
                    <a:pt x="555" y="638"/>
                  </a:lnTo>
                  <a:lnTo>
                    <a:pt x="525" y="522"/>
                  </a:lnTo>
                  <a:lnTo>
                    <a:pt x="479" y="399"/>
                  </a:lnTo>
                  <a:lnTo>
                    <a:pt x="389" y="257"/>
                  </a:lnTo>
                  <a:lnTo>
                    <a:pt x="259" y="127"/>
                  </a:lnTo>
                  <a:lnTo>
                    <a:pt x="149" y="3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068763" y="4030663"/>
              <a:ext cx="822325" cy="1704975"/>
            </a:xfrm>
            <a:custGeom>
              <a:avLst/>
              <a:gdLst>
                <a:gd name="T0" fmla="*/ 358 w 518"/>
                <a:gd name="T1" fmla="*/ 0 h 1074"/>
                <a:gd name="T2" fmla="*/ 294 w 518"/>
                <a:gd name="T3" fmla="*/ 101 h 1074"/>
                <a:gd name="T4" fmla="*/ 248 w 518"/>
                <a:gd name="T5" fmla="*/ 249 h 1074"/>
                <a:gd name="T6" fmla="*/ 194 w 518"/>
                <a:gd name="T7" fmla="*/ 413 h 1074"/>
                <a:gd name="T8" fmla="*/ 144 w 518"/>
                <a:gd name="T9" fmla="*/ 579 h 1074"/>
                <a:gd name="T10" fmla="*/ 144 w 518"/>
                <a:gd name="T11" fmla="*/ 640 h 1074"/>
                <a:gd name="T12" fmla="*/ 194 w 518"/>
                <a:gd name="T13" fmla="*/ 749 h 1074"/>
                <a:gd name="T14" fmla="*/ 263 w 518"/>
                <a:gd name="T15" fmla="*/ 807 h 1074"/>
                <a:gd name="T16" fmla="*/ 328 w 518"/>
                <a:gd name="T17" fmla="*/ 879 h 1074"/>
                <a:gd name="T18" fmla="*/ 373 w 518"/>
                <a:gd name="T19" fmla="*/ 933 h 1074"/>
                <a:gd name="T20" fmla="*/ 354 w 518"/>
                <a:gd name="T21" fmla="*/ 958 h 1074"/>
                <a:gd name="T22" fmla="*/ 239 w 518"/>
                <a:gd name="T23" fmla="*/ 970 h 1074"/>
                <a:gd name="T24" fmla="*/ 54 w 518"/>
                <a:gd name="T25" fmla="*/ 991 h 1074"/>
                <a:gd name="T26" fmla="*/ 0 w 518"/>
                <a:gd name="T27" fmla="*/ 1024 h 1074"/>
                <a:gd name="T28" fmla="*/ 45 w 518"/>
                <a:gd name="T29" fmla="*/ 1053 h 1074"/>
                <a:gd name="T30" fmla="*/ 149 w 518"/>
                <a:gd name="T31" fmla="*/ 1074 h 1074"/>
                <a:gd name="T32" fmla="*/ 269 w 518"/>
                <a:gd name="T33" fmla="*/ 1031 h 1074"/>
                <a:gd name="T34" fmla="*/ 358 w 518"/>
                <a:gd name="T35" fmla="*/ 1002 h 1074"/>
                <a:gd name="T36" fmla="*/ 473 w 518"/>
                <a:gd name="T37" fmla="*/ 991 h 1074"/>
                <a:gd name="T38" fmla="*/ 518 w 518"/>
                <a:gd name="T39" fmla="*/ 981 h 1074"/>
                <a:gd name="T40" fmla="*/ 503 w 518"/>
                <a:gd name="T41" fmla="*/ 944 h 1074"/>
                <a:gd name="T42" fmla="*/ 373 w 518"/>
                <a:gd name="T43" fmla="*/ 850 h 1074"/>
                <a:gd name="T44" fmla="*/ 298 w 518"/>
                <a:gd name="T45" fmla="*/ 752 h 1074"/>
                <a:gd name="T46" fmla="*/ 233 w 518"/>
                <a:gd name="T47" fmla="*/ 687 h 1074"/>
                <a:gd name="T48" fmla="*/ 224 w 518"/>
                <a:gd name="T49" fmla="*/ 622 h 1074"/>
                <a:gd name="T50" fmla="*/ 254 w 518"/>
                <a:gd name="T51" fmla="*/ 514 h 1074"/>
                <a:gd name="T52" fmla="*/ 324 w 518"/>
                <a:gd name="T53" fmla="*/ 402 h 1074"/>
                <a:gd name="T54" fmla="*/ 399 w 518"/>
                <a:gd name="T55" fmla="*/ 210 h 1074"/>
                <a:gd name="T56" fmla="*/ 464 w 518"/>
                <a:gd name="T57" fmla="*/ 98 h 1074"/>
                <a:gd name="T58" fmla="*/ 458 w 518"/>
                <a:gd name="T59" fmla="*/ 32 h 1074"/>
                <a:gd name="T60" fmla="*/ 399 w 518"/>
                <a:gd name="T61" fmla="*/ 0 h 1074"/>
                <a:gd name="T62" fmla="*/ 358 w 518"/>
                <a:gd name="T63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8" h="1074">
                  <a:moveTo>
                    <a:pt x="358" y="0"/>
                  </a:moveTo>
                  <a:lnTo>
                    <a:pt x="294" y="101"/>
                  </a:lnTo>
                  <a:lnTo>
                    <a:pt x="248" y="249"/>
                  </a:lnTo>
                  <a:lnTo>
                    <a:pt x="194" y="413"/>
                  </a:lnTo>
                  <a:lnTo>
                    <a:pt x="144" y="579"/>
                  </a:lnTo>
                  <a:lnTo>
                    <a:pt x="144" y="640"/>
                  </a:lnTo>
                  <a:lnTo>
                    <a:pt x="194" y="749"/>
                  </a:lnTo>
                  <a:lnTo>
                    <a:pt x="263" y="807"/>
                  </a:lnTo>
                  <a:lnTo>
                    <a:pt x="328" y="879"/>
                  </a:lnTo>
                  <a:lnTo>
                    <a:pt x="373" y="933"/>
                  </a:lnTo>
                  <a:lnTo>
                    <a:pt x="354" y="958"/>
                  </a:lnTo>
                  <a:lnTo>
                    <a:pt x="239" y="970"/>
                  </a:lnTo>
                  <a:lnTo>
                    <a:pt x="54" y="991"/>
                  </a:lnTo>
                  <a:lnTo>
                    <a:pt x="0" y="1024"/>
                  </a:lnTo>
                  <a:lnTo>
                    <a:pt x="45" y="1053"/>
                  </a:lnTo>
                  <a:lnTo>
                    <a:pt x="149" y="1074"/>
                  </a:lnTo>
                  <a:lnTo>
                    <a:pt x="269" y="1031"/>
                  </a:lnTo>
                  <a:lnTo>
                    <a:pt x="358" y="1002"/>
                  </a:lnTo>
                  <a:lnTo>
                    <a:pt x="473" y="991"/>
                  </a:lnTo>
                  <a:lnTo>
                    <a:pt x="518" y="981"/>
                  </a:lnTo>
                  <a:lnTo>
                    <a:pt x="503" y="944"/>
                  </a:lnTo>
                  <a:lnTo>
                    <a:pt x="373" y="850"/>
                  </a:lnTo>
                  <a:lnTo>
                    <a:pt x="298" y="752"/>
                  </a:lnTo>
                  <a:lnTo>
                    <a:pt x="233" y="687"/>
                  </a:lnTo>
                  <a:lnTo>
                    <a:pt x="224" y="622"/>
                  </a:lnTo>
                  <a:lnTo>
                    <a:pt x="254" y="514"/>
                  </a:lnTo>
                  <a:lnTo>
                    <a:pt x="324" y="402"/>
                  </a:lnTo>
                  <a:lnTo>
                    <a:pt x="399" y="210"/>
                  </a:lnTo>
                  <a:lnTo>
                    <a:pt x="464" y="98"/>
                  </a:lnTo>
                  <a:lnTo>
                    <a:pt x="458" y="32"/>
                  </a:lnTo>
                  <a:lnTo>
                    <a:pt x="399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8B76A33B-8014-463C-95B9-B8BC36054065}"/>
              </a:ext>
            </a:extLst>
          </p:cNvPr>
          <p:cNvSpPr/>
          <p:nvPr/>
        </p:nvSpPr>
        <p:spPr>
          <a:xfrm>
            <a:off x="129818" y="117000"/>
            <a:ext cx="89280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hr-HR" sz="2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Gnojiva su tvari koje potiču i ubrzavaju rast i prinos biljaka i pogrešno ih je smatrati biljnom hranom, bila ona mineralna ili organska</a:t>
            </a:r>
            <a:r>
              <a:rPr lang="hr-HR" sz="2500" dirty="0">
                <a:solidFill>
                  <a:srgbClr val="003300"/>
                </a:solidFill>
                <a:latin typeface="Calibri" panose="020F0502020204030204" pitchFamily="34" charset="0"/>
              </a:rPr>
              <a:t>. </a:t>
            </a:r>
            <a:r>
              <a:rPr lang="hr-HR" sz="2500" b="1" dirty="0">
                <a:solidFill>
                  <a:srgbClr val="003300"/>
                </a:solidFill>
                <a:latin typeface="Calibri" panose="020F0502020204030204" pitchFamily="34" charset="0"/>
              </a:rPr>
              <a:t>Biljke svoju hranu same sintetiziraju iz vode i ugljičnog dioksida uz pomoć sunčeve svjetlosti (</a:t>
            </a:r>
            <a:r>
              <a:rPr lang="hr-HR" sz="2500" b="1" i="1" dirty="0">
                <a:solidFill>
                  <a:srgbClr val="003300"/>
                </a:solidFill>
                <a:latin typeface="Calibri" panose="020F0502020204030204" pitchFamily="34" charset="0"/>
              </a:rPr>
              <a:t>autotrofija; samoishrana</a:t>
            </a:r>
            <a:r>
              <a:rPr lang="hr-HR" sz="2500" b="1" dirty="0">
                <a:solidFill>
                  <a:srgbClr val="003300"/>
                </a:solidFill>
                <a:latin typeface="Calibri" panose="020F0502020204030204" pitchFamily="34" charset="0"/>
              </a:rPr>
              <a:t>).</a:t>
            </a:r>
          </a:p>
          <a:p>
            <a:pPr indent="360363"/>
            <a:r>
              <a:rPr lang="hr-HR" sz="2500" b="1" dirty="0">
                <a:solidFill>
                  <a:srgbClr val="003300"/>
                </a:solidFill>
                <a:latin typeface="Calibri" panose="020F0502020204030204" pitchFamily="34" charset="0"/>
              </a:rPr>
              <a:t>Organsku tvar biljaka pretežno čine elementi iz vode i zraka (C, O i H), a mineralni elementi, koji zaostaju u pepelu biljaka nakon njihovog spaljivanja, čine svega 1 - 2 % biljne tvari.</a:t>
            </a:r>
          </a:p>
          <a:p>
            <a:pPr indent="360363"/>
            <a:r>
              <a:rPr lang="hr-HR" sz="2500" b="1" dirty="0">
                <a:solidFill>
                  <a:srgbClr val="003300"/>
                </a:solidFill>
                <a:latin typeface="Calibri" panose="020F0502020204030204" pitchFamily="34" charset="0"/>
              </a:rPr>
              <a:t>Elementi ishrane su </a:t>
            </a:r>
            <a:r>
              <a:rPr lang="hr-HR" sz="2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1. konstitucijski</a:t>
            </a:r>
            <a:r>
              <a:rPr lang="hr-HR" sz="2500" b="1" i="1" dirty="0">
                <a:solidFill>
                  <a:srgbClr val="003300"/>
                </a:solidFill>
                <a:latin typeface="Calibri" panose="020F0502020204030204" pitchFamily="34" charset="0"/>
              </a:rPr>
              <a:t> ili </a:t>
            </a:r>
            <a:r>
              <a:rPr lang="hr-HR" sz="2500" b="1" dirty="0">
                <a:solidFill>
                  <a:srgbClr val="003300"/>
                </a:solidFill>
                <a:latin typeface="Calibri" panose="020F0502020204030204" pitchFamily="34" charset="0"/>
              </a:rPr>
              <a:t>strukturni kao što su N, P i S, </a:t>
            </a:r>
            <a:r>
              <a:rPr lang="hr-HR" sz="2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 aktivatori enzima</a:t>
            </a:r>
            <a:r>
              <a:rPr lang="hr-HR" sz="2500" dirty="0">
                <a:solidFill>
                  <a:srgbClr val="003300"/>
                </a:solidFill>
                <a:latin typeface="Calibri" panose="020F0502020204030204" pitchFamily="34" charset="0"/>
              </a:rPr>
              <a:t> </a:t>
            </a:r>
            <a:r>
              <a:rPr lang="hr-HR" sz="2500" b="1" dirty="0">
                <a:solidFill>
                  <a:srgbClr val="003300"/>
                </a:solidFill>
                <a:latin typeface="Calibri" panose="020F0502020204030204" pitchFamily="34" charset="0"/>
              </a:rPr>
              <a:t>(K, Ca, Mg, Mn i Zn</a:t>
            </a:r>
            <a:r>
              <a:rPr lang="hr-HR" sz="25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</a:t>
            </a:r>
            <a:r>
              <a:rPr lang="hr-HR" sz="2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3. regulatori redoks reakcija</a:t>
            </a:r>
            <a:r>
              <a:rPr lang="hr-HR" sz="25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hr-HR" sz="2500" b="1" dirty="0">
                <a:solidFill>
                  <a:srgbClr val="003300"/>
                </a:solidFill>
                <a:latin typeface="Calibri" panose="020F0502020204030204" pitchFamily="34" charset="0"/>
              </a:rPr>
              <a:t>(Fe, Cu, Mn, Mo) te </a:t>
            </a:r>
            <a:r>
              <a:rPr lang="hr-HR" sz="2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4. B i Cl</a:t>
            </a:r>
            <a:r>
              <a:rPr lang="hr-HR" sz="25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čije funkcije se ne mogu svrstati u jednu od navedenih grupa</a:t>
            </a:r>
            <a:r>
              <a:rPr lang="hr-HR" sz="2500" b="1" dirty="0">
                <a:solidFill>
                  <a:srgbClr val="003300"/>
                </a:solidFill>
                <a:latin typeface="Calibri" panose="020F0502020204030204" pitchFamily="34" charset="0"/>
              </a:rPr>
              <a:t>, ali bez svih njih biljke ne mogu sintetizirati hranu i preživjeti te se stoga smatraju </a:t>
            </a:r>
            <a:r>
              <a:rPr lang="hr-HR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biogenim</a:t>
            </a:r>
            <a:r>
              <a:rPr lang="hr-HR" sz="2500" b="1" i="1" dirty="0">
                <a:solidFill>
                  <a:srgbClr val="003300"/>
                </a:solidFill>
                <a:latin typeface="Calibri" panose="020F0502020204030204" pitchFamily="34" charset="0"/>
              </a:rPr>
              <a:t> </a:t>
            </a:r>
            <a:r>
              <a:rPr lang="hr-HR" sz="2500" b="1" dirty="0">
                <a:solidFill>
                  <a:srgbClr val="003300"/>
                </a:solidFill>
                <a:latin typeface="Calibri" panose="020F0502020204030204" pitchFamily="34" charset="0"/>
              </a:rPr>
              <a:t>ili </a:t>
            </a:r>
            <a:r>
              <a:rPr lang="hr-HR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neophodnim elementima</a:t>
            </a:r>
            <a:r>
              <a:rPr lang="hr-HR" sz="2500" b="1" dirty="0">
                <a:solidFill>
                  <a:srgbClr val="003300"/>
                </a:solidFill>
                <a:latin typeface="Calibri" panose="020F0502020204030204" pitchFamily="34" charset="0"/>
              </a:rPr>
              <a:t>, odnosno </a:t>
            </a:r>
            <a:r>
              <a:rPr lang="hr-HR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biljnim hranivima</a:t>
            </a:r>
            <a:r>
              <a:rPr lang="hr-HR" sz="2500" b="1" dirty="0">
                <a:solidFill>
                  <a:srgbClr val="003300"/>
                </a:solidFill>
                <a:latin typeface="Calibri" panose="020F0502020204030204" pitchFamily="34" charset="0"/>
              </a:rPr>
              <a:t>.</a:t>
            </a:r>
          </a:p>
          <a:p>
            <a:pPr indent="360363"/>
            <a:r>
              <a:rPr lang="hr-HR" sz="2500" b="1" dirty="0">
                <a:solidFill>
                  <a:srgbClr val="003300"/>
                </a:solidFill>
                <a:latin typeface="Calibri" panose="020F0502020204030204" pitchFamily="34" charset="0"/>
              </a:rPr>
              <a:t>Biljka koja nema dovoljno hranjivih tvari može preživjeti dugo razdoblje, ali to nikad nije dobro s obzirom na visinu i kakvoću prinosa. Jednako tako, osoba koja isključivo jede malo, ili hranu male nutritivne vrijednosti, preživjet će, ali uz loše zdravlje. </a:t>
            </a:r>
            <a:endParaRPr lang="hr-HR" sz="25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472" y="45000"/>
            <a:ext cx="895869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spcAft>
                <a:spcPts val="1200"/>
              </a:spcAft>
              <a:defRPr/>
            </a:pPr>
            <a:r>
              <a:rPr lang="hr-H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Plodnost</a:t>
            </a:r>
            <a:r>
              <a:rPr lang="hr-HR" sz="2800" b="1" i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hr-HR" sz="2800" b="1" i="1" dirty="0">
                <a:solidFill>
                  <a:srgbClr val="FF0000"/>
                </a:solidFill>
                <a:cs typeface="Arial" charset="0"/>
              </a:rPr>
              <a:t>je najvažnije kompleksno svojstvo tla koje </a:t>
            </a:r>
            <a:r>
              <a:rPr lang="hr-HR" sz="2800" b="1" i="1" dirty="0">
                <a:solidFill>
                  <a:srgbClr val="FF0000"/>
                </a:solidFill>
                <a:latin typeface="+mn-lt"/>
                <a:cs typeface="Arial" charset="0"/>
              </a:rPr>
              <a:t>osigurava ishranu biljkama (kao i vodu, zrak korijenu, energiju za mikroorganizme, toplinu i dr.) i to u potrebnoj količini i pogodnim međusobnim omjerima hraniva, te ga nije moguće apsolutno odrediti</a:t>
            </a:r>
            <a:r>
              <a:rPr lang="hr-HR" sz="2800" b="1" dirty="0">
                <a:solidFill>
                  <a:srgbClr val="FF0000"/>
                </a:solidFill>
                <a:latin typeface="+mn-lt"/>
                <a:cs typeface="Arial" charset="0"/>
              </a:rPr>
              <a:t>.</a:t>
            </a:r>
          </a:p>
          <a:p>
            <a:pPr indent="361950">
              <a:spcAft>
                <a:spcPts val="1200"/>
              </a:spcAft>
              <a:defRPr/>
            </a:pPr>
            <a:r>
              <a:rPr lang="hr-HR" sz="2800" b="1" dirty="0">
                <a:latin typeface="+mn-lt"/>
                <a:cs typeface="Arial" charset="0"/>
              </a:rPr>
              <a:t>Budući da se ni zdravlje čovjeka ne može apsolutno utvrditi, pojam </a:t>
            </a:r>
            <a:r>
              <a:rPr lang="hr-HR" sz="2800" b="1" i="1" u="sng" dirty="0">
                <a:solidFill>
                  <a:srgbClr val="FF0000"/>
                </a:solidFill>
                <a:latin typeface="+mn-lt"/>
                <a:cs typeface="Arial" charset="0"/>
              </a:rPr>
              <a:t>kvalitetno</a:t>
            </a:r>
            <a:r>
              <a:rPr lang="hr-HR" sz="2800" b="1" dirty="0">
                <a:latin typeface="+mn-lt"/>
                <a:cs typeface="Arial" charset="0"/>
              </a:rPr>
              <a:t> ili </a:t>
            </a:r>
            <a:r>
              <a:rPr lang="hr-HR" sz="2800" b="1" i="1" u="sng" dirty="0">
                <a:solidFill>
                  <a:srgbClr val="FF0000"/>
                </a:solidFill>
                <a:latin typeface="+mn-lt"/>
                <a:cs typeface="Arial" charset="0"/>
              </a:rPr>
              <a:t>plodno tlo</a:t>
            </a:r>
            <a:r>
              <a:rPr lang="hr-HR" sz="2800" b="1" dirty="0">
                <a:latin typeface="+mn-lt"/>
                <a:cs typeface="Arial" charset="0"/>
              </a:rPr>
              <a:t> odgovara ljudskom poimanju zdravlja pa se u </a:t>
            </a:r>
            <a:r>
              <a:rPr lang="hr-HR" sz="2800" b="1" dirty="0">
                <a:cs typeface="Arial" charset="0"/>
              </a:rPr>
              <a:t>znanstveno-stručnom miljeu plodnost sve češće u definira </a:t>
            </a:r>
            <a:r>
              <a:rPr lang="hr-HR" sz="2800" b="1" dirty="0">
                <a:latin typeface="+mn-lt"/>
                <a:cs typeface="Arial" charset="0"/>
              </a:rPr>
              <a:t>kao </a:t>
            </a:r>
            <a:r>
              <a:rPr lang="hr-H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pogodnost tla</a:t>
            </a:r>
            <a:r>
              <a:rPr lang="hr-HR" sz="2800" b="1" i="1" dirty="0">
                <a:latin typeface="+mn-lt"/>
                <a:cs typeface="Arial" charset="0"/>
              </a:rPr>
              <a:t>,</a:t>
            </a:r>
            <a:r>
              <a:rPr lang="hr-HR" sz="2800" b="1" dirty="0">
                <a:latin typeface="+mn-lt"/>
                <a:cs typeface="Arial" charset="0"/>
              </a:rPr>
              <a:t> a u proizvođačkom kao </a:t>
            </a:r>
            <a:r>
              <a:rPr lang="hr-H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zdravlje tla</a:t>
            </a:r>
            <a:r>
              <a:rPr lang="hr-HR" sz="2800" b="1" dirty="0">
                <a:latin typeface="+mn-lt"/>
                <a:cs typeface="Arial" charset="0"/>
              </a:rPr>
              <a:t>.</a:t>
            </a:r>
          </a:p>
          <a:p>
            <a:pPr indent="361950" eaLnBrk="1" hangingPunct="1">
              <a:spcAft>
                <a:spcPts val="1200"/>
              </a:spcAft>
              <a:defRPr/>
            </a:pPr>
            <a:r>
              <a:rPr lang="hr-HR" sz="2800" b="1" i="1" dirty="0">
                <a:latin typeface="+mn-lt"/>
                <a:cs typeface="Arial" charset="0"/>
              </a:rPr>
              <a:t>Zdravlje tla je </a:t>
            </a:r>
            <a:r>
              <a:rPr lang="hr-HR" sz="2800" b="1" dirty="0">
                <a:latin typeface="+mn-lt"/>
                <a:cs typeface="Arial" charset="0"/>
              </a:rPr>
              <a:t>„</a:t>
            </a:r>
            <a:r>
              <a:rPr lang="hr-HR" sz="2800" b="1" i="1" dirty="0">
                <a:solidFill>
                  <a:srgbClr val="FF0000"/>
                </a:solidFill>
                <a:latin typeface="+mn-lt"/>
                <a:cs typeface="Arial" charset="0"/>
              </a:rPr>
              <a:t>kapacitet specifičnih funkcija tla unutar prirodnog ili ograničeno uređenog ekosustava koji podržava biljnu i animalnu produkciju, održava ili povećava kvalitetu vode i zraka i potpomaže zdravlje i stanovanje ljudi</a:t>
            </a:r>
            <a:r>
              <a:rPr lang="hr-HR" sz="2800" b="1" dirty="0">
                <a:latin typeface="+mn-lt"/>
                <a:cs typeface="Arial" charset="0"/>
              </a:rPr>
              <a:t>“ (SSSA).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528" y="45000"/>
            <a:ext cx="8928000" cy="684378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indent="361950">
              <a:lnSpc>
                <a:spcPct val="85000"/>
              </a:lnSpc>
              <a:spcAft>
                <a:spcPts val="600"/>
              </a:spcAft>
              <a:defRPr/>
            </a:pPr>
            <a:r>
              <a:rPr lang="hr-HR" sz="2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Mineralna hraniva</a:t>
            </a:r>
            <a:r>
              <a:rPr lang="hr-HR" sz="2500" b="1" i="1" dirty="0">
                <a:cs typeface="Arial" charset="0"/>
              </a:rPr>
              <a:t> </a:t>
            </a:r>
            <a:r>
              <a:rPr lang="hr-HR" sz="2500" b="1" dirty="0">
                <a:cs typeface="Arial" charset="0"/>
              </a:rPr>
              <a:t>biljke usvajaju u mineralnoj formi, a oni pretežito potječu iz </a:t>
            </a:r>
            <a:r>
              <a:rPr lang="hr-HR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minerala tla</a:t>
            </a:r>
            <a:r>
              <a:rPr lang="hr-HR" sz="2500" b="1" dirty="0">
                <a:cs typeface="Arial" charset="0"/>
              </a:rPr>
              <a:t> (</a:t>
            </a:r>
            <a:r>
              <a:rPr lang="hr-HR" sz="2500" b="1" i="1" u="sng" dirty="0">
                <a:cs typeface="Arial" charset="0"/>
              </a:rPr>
              <a:t>anorganski ioni</a:t>
            </a:r>
            <a:r>
              <a:rPr lang="hr-HR" sz="2500" b="1" dirty="0">
                <a:cs typeface="Arial" charset="0"/>
              </a:rPr>
              <a:t>, </a:t>
            </a:r>
            <a:r>
              <a:rPr lang="hr-HR" sz="2500" b="1" i="1" u="sng" dirty="0">
                <a:cs typeface="Arial" charset="0"/>
              </a:rPr>
              <a:t>soli</a:t>
            </a:r>
            <a:r>
              <a:rPr lang="hr-HR" sz="2500" b="1" dirty="0">
                <a:cs typeface="Arial" charset="0"/>
              </a:rPr>
              <a:t> ili </a:t>
            </a:r>
            <a:r>
              <a:rPr lang="hr-HR" sz="2500" b="1" i="1" u="sng" dirty="0">
                <a:cs typeface="Arial" charset="0"/>
              </a:rPr>
              <a:t>molekule</a:t>
            </a:r>
            <a:r>
              <a:rPr lang="hr-HR" sz="2500" b="1" dirty="0">
                <a:cs typeface="Arial" charset="0"/>
              </a:rPr>
              <a:t>) ili iz </a:t>
            </a:r>
            <a:r>
              <a:rPr lang="hr-HR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organske tvari</a:t>
            </a:r>
            <a:r>
              <a:rPr lang="hr-HR" sz="2500" b="1" dirty="0">
                <a:cs typeface="Arial" charset="0"/>
              </a:rPr>
              <a:t>. Ova grupa biljnih hraniva obuhvaća i mineralne oblike dušika, koji se </a:t>
            </a:r>
            <a:r>
              <a:rPr lang="hr-HR" sz="2500" b="1" i="1" dirty="0">
                <a:cs typeface="Arial" charset="0"/>
              </a:rPr>
              <a:t>mikrobiološkom razgradnjom</a:t>
            </a:r>
            <a:r>
              <a:rPr lang="hr-HR" sz="2500" b="1" dirty="0">
                <a:cs typeface="Arial" charset="0"/>
              </a:rPr>
              <a:t> </a:t>
            </a:r>
            <a:r>
              <a:rPr lang="hr-HR" sz="2500" b="1" i="1" dirty="0">
                <a:cs typeface="Arial" charset="0"/>
              </a:rPr>
              <a:t>organske tvari</a:t>
            </a:r>
            <a:r>
              <a:rPr lang="hr-HR" sz="2500" b="1" dirty="0">
                <a:cs typeface="Arial" charset="0"/>
              </a:rPr>
              <a:t> prevode do mineralnih oblika (NO</a:t>
            </a:r>
            <a:r>
              <a:rPr lang="hr-HR" sz="2500" b="1" baseline="-25000" dirty="0">
                <a:cs typeface="Arial" charset="0"/>
              </a:rPr>
              <a:t>3</a:t>
            </a:r>
            <a:r>
              <a:rPr lang="hr-HR" sz="2500" b="1" baseline="30000" dirty="0">
                <a:cs typeface="Arial" charset="0"/>
              </a:rPr>
              <a:t>-</a:t>
            </a:r>
            <a:r>
              <a:rPr lang="hr-HR" sz="2500" b="1" dirty="0">
                <a:cs typeface="Arial" charset="0"/>
              </a:rPr>
              <a:t> i NH</a:t>
            </a:r>
            <a:r>
              <a:rPr lang="hr-HR" sz="2500" b="1" baseline="-25000" dirty="0">
                <a:cs typeface="Arial" charset="0"/>
              </a:rPr>
              <a:t>4</a:t>
            </a:r>
            <a:r>
              <a:rPr lang="hr-HR" sz="2500" b="1" baseline="30000" dirty="0">
                <a:cs typeface="Arial" charset="0"/>
              </a:rPr>
              <a:t>+</a:t>
            </a:r>
            <a:r>
              <a:rPr lang="hr-HR" sz="2500" b="1" dirty="0">
                <a:cs typeface="Arial" charset="0"/>
              </a:rPr>
              <a:t>).</a:t>
            </a:r>
          </a:p>
          <a:p>
            <a:pPr indent="361950" eaLnBrk="1" hangingPunct="1">
              <a:lnSpc>
                <a:spcPct val="85000"/>
              </a:lnSpc>
              <a:spcAft>
                <a:spcPts val="600"/>
              </a:spcAft>
              <a:defRPr/>
            </a:pPr>
            <a:r>
              <a:rPr lang="hr-HR" sz="2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Organska hraniva</a:t>
            </a:r>
            <a:r>
              <a:rPr lang="hr-HR" sz="2500" b="1" dirty="0">
                <a:cs typeface="Arial" charset="0"/>
              </a:rPr>
              <a:t> usvajaju se u istom kemijskom obliku kao i mineralna (ioni), ili kao vrlo male molekule.</a:t>
            </a:r>
          </a:p>
          <a:p>
            <a:pPr indent="361950">
              <a:lnSpc>
                <a:spcPct val="85000"/>
              </a:lnSpc>
              <a:spcAft>
                <a:spcPts val="600"/>
              </a:spcAft>
              <a:defRPr/>
            </a:pPr>
            <a:r>
              <a:rPr lang="hr-HR" sz="2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Usvajanje hraniva</a:t>
            </a:r>
            <a:r>
              <a:rPr lang="hr-HR" sz="2500" b="1" i="1" dirty="0">
                <a:cs typeface="Arial" charset="0"/>
              </a:rPr>
              <a:t> </a:t>
            </a:r>
            <a:r>
              <a:rPr lang="hr-HR" sz="2500" b="1" dirty="0">
                <a:cs typeface="Arial" charset="0"/>
              </a:rPr>
              <a:t>iz tla je vrlo učinkovit i aktivan proces koji podržava velika površina korijena i njegova sposobnost apsorpcije elemenata ishrane iz otopine tla vrlo niske konc (0,1-1,0 g/dm</a:t>
            </a:r>
            <a:r>
              <a:rPr lang="hr-HR" sz="2500" b="1" baseline="30000" dirty="0">
                <a:cs typeface="Arial" charset="0"/>
              </a:rPr>
              <a:t>3</a:t>
            </a:r>
            <a:r>
              <a:rPr lang="hr-HR" sz="2500" b="1" dirty="0">
                <a:cs typeface="Arial" charset="0"/>
              </a:rPr>
              <a:t>). </a:t>
            </a:r>
            <a:r>
              <a:rPr lang="hr-HR" sz="2500" b="1" dirty="0"/>
              <a:t>Npr., leguminoze po 1 aru imaju aktivnu površinu korijena od 5.000 m</a:t>
            </a:r>
            <a:r>
              <a:rPr lang="hr-HR" sz="2500" b="1" baseline="30000" dirty="0"/>
              <a:t>2</a:t>
            </a:r>
            <a:r>
              <a:rPr lang="hr-HR" sz="2500" b="1" dirty="0"/>
              <a:t>, pšenica 10.000 m</a:t>
            </a:r>
            <a:r>
              <a:rPr lang="hr-HR" sz="2500" b="1" baseline="30000" dirty="0"/>
              <a:t>2</a:t>
            </a:r>
            <a:r>
              <a:rPr lang="hr-HR" sz="2500" b="1" dirty="0"/>
              <a:t>, dok je površina svih čestica tla oraničnog sloja 1 ara </a:t>
            </a:r>
            <a:r>
              <a:rPr lang="hr-HR" sz="2500" b="1" dirty="0">
                <a:sym typeface="Symbol" panose="05050102010706020507" pitchFamily="18" charset="2"/>
              </a:rPr>
              <a:t></a:t>
            </a:r>
            <a:r>
              <a:rPr lang="hr-HR" sz="2500" b="1" dirty="0"/>
              <a:t>300 mil. m</a:t>
            </a:r>
            <a:r>
              <a:rPr lang="hr-HR" sz="2500" b="1" baseline="30000" dirty="0"/>
              <a:t>2</a:t>
            </a:r>
            <a:r>
              <a:rPr lang="hr-HR" sz="2500" b="1" dirty="0"/>
              <a:t> pa je korijen neprestano u „potrazi” za hranom i vodom.</a:t>
            </a:r>
            <a:endParaRPr lang="hr-HR" sz="2500" b="1" dirty="0">
              <a:cs typeface="Arial" charset="0"/>
            </a:endParaRPr>
          </a:p>
          <a:p>
            <a:pPr indent="361950">
              <a:lnSpc>
                <a:spcPct val="85000"/>
              </a:lnSpc>
              <a:spcAft>
                <a:spcPts val="600"/>
              </a:spcAft>
              <a:defRPr/>
            </a:pPr>
            <a:r>
              <a:rPr lang="hr-HR" sz="2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Bioraspoloživost hraniva</a:t>
            </a:r>
            <a:r>
              <a:rPr lang="hr-HR" sz="2500" b="1" dirty="0">
                <a:cs typeface="Arial" charset="0"/>
              </a:rPr>
              <a:t> potpomažu </a:t>
            </a:r>
            <a:r>
              <a:rPr lang="hr-HR" sz="2500" b="1" i="1" u="sng" dirty="0">
                <a:cs typeface="Arial" charset="0"/>
              </a:rPr>
              <a:t>bakterije</a:t>
            </a:r>
            <a:r>
              <a:rPr lang="hr-HR" sz="2500" b="1" dirty="0">
                <a:cs typeface="Arial" charset="0"/>
              </a:rPr>
              <a:t>, </a:t>
            </a:r>
            <a:r>
              <a:rPr lang="hr-HR" sz="2500" b="1" i="1" u="sng" dirty="0">
                <a:cs typeface="Arial" charset="0"/>
              </a:rPr>
              <a:t>gljive</a:t>
            </a:r>
            <a:r>
              <a:rPr lang="hr-HR" sz="2500" b="1" dirty="0">
                <a:cs typeface="Arial" charset="0"/>
              </a:rPr>
              <a:t>, </a:t>
            </a:r>
            <a:r>
              <a:rPr lang="hr-HR" sz="2500" b="1" i="1" u="sng" dirty="0">
                <a:cs typeface="Arial" charset="0"/>
              </a:rPr>
              <a:t>mezofauna</a:t>
            </a:r>
            <a:r>
              <a:rPr lang="hr-HR" sz="2500" b="1" dirty="0">
                <a:cs typeface="Arial" charset="0"/>
              </a:rPr>
              <a:t> i dr. organizmi u tlu, budući da korijenje biljaka i tlo čine jedinstven sustav (</a:t>
            </a:r>
            <a:r>
              <a:rPr lang="hr-HR" sz="2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rizosfera</a:t>
            </a:r>
            <a:r>
              <a:rPr lang="hr-HR" sz="2500" b="1" dirty="0">
                <a:cs typeface="Arial" charset="0"/>
              </a:rPr>
              <a:t>) s jakim uzajamnim utjecajem. Na usvajanje hraniva značajno utječu </a:t>
            </a:r>
            <a:r>
              <a:rPr lang="hr-HR" sz="2500" b="1" i="1" u="sng" dirty="0">
                <a:solidFill>
                  <a:srgbClr val="FF0000"/>
                </a:solidFill>
                <a:cs typeface="Arial" charset="0"/>
              </a:rPr>
              <a:t>promotori rasta</a:t>
            </a:r>
            <a:r>
              <a:rPr lang="hr-HR" sz="2500" b="1" dirty="0">
                <a:cs typeface="Arial" charset="0"/>
              </a:rPr>
              <a:t> </a:t>
            </a:r>
            <a:r>
              <a:rPr lang="hr-HR" sz="2500" b="1" i="1" u="sng" dirty="0">
                <a:solidFill>
                  <a:srgbClr val="FF0000"/>
                </a:solidFill>
                <a:cs typeface="Arial" charset="0"/>
              </a:rPr>
              <a:t>mikoriza</a:t>
            </a:r>
            <a:r>
              <a:rPr lang="hr-HR" sz="2500" b="1" i="1" dirty="0">
                <a:cs typeface="Arial" charset="0"/>
              </a:rPr>
              <a:t> (</a:t>
            </a:r>
            <a:r>
              <a:rPr lang="hr-HR" sz="2500" b="1" dirty="0">
                <a:cs typeface="Arial" charset="0"/>
                <a:sym typeface="Symbol" panose="05050102010706020507" pitchFamily="18" charset="2"/>
              </a:rPr>
              <a:t></a:t>
            </a:r>
            <a:r>
              <a:rPr lang="hr-HR" sz="2500" b="1" dirty="0">
                <a:cs typeface="Arial" charset="0"/>
              </a:rPr>
              <a:t>80% biljaka živi u interakciji s gljivama), kao i </a:t>
            </a:r>
            <a:r>
              <a:rPr lang="hr-HR" sz="2500" b="1" i="1" u="sng" dirty="0">
                <a:solidFill>
                  <a:srgbClr val="FF0000"/>
                </a:solidFill>
                <a:cs typeface="Arial" charset="0"/>
              </a:rPr>
              <a:t>simbiotski </a:t>
            </a:r>
            <a:r>
              <a:rPr lang="hr-HR" sz="2500" b="1" u="sng" dirty="0">
                <a:solidFill>
                  <a:srgbClr val="FF0000"/>
                </a:solidFill>
                <a:cs typeface="Arial" charset="0"/>
              </a:rPr>
              <a:t>i </a:t>
            </a:r>
            <a:r>
              <a:rPr lang="hr-HR" sz="2500" b="1" i="1" u="sng" dirty="0">
                <a:solidFill>
                  <a:srgbClr val="FF0000"/>
                </a:solidFill>
                <a:cs typeface="Arial" charset="0"/>
              </a:rPr>
              <a:t>nesimbiotski N-fiksatori</a:t>
            </a:r>
            <a:r>
              <a:rPr lang="hr-HR" sz="2500" b="1" dirty="0">
                <a:cs typeface="Arial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25" y="111125"/>
            <a:ext cx="8918575" cy="6691310"/>
          </a:xfrm>
          <a:prstGeom prst="rect">
            <a:avLst/>
          </a:prstGeom>
        </p:spPr>
        <p:txBody>
          <a:bodyPr lIns="36000" tIns="36000" rIns="36000" bIns="36000">
            <a:spAutoFit/>
          </a:bodyPr>
          <a:lstStyle>
            <a:lvl1pPr indent="358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hr-HR" altLang="sr-Latn-RS" sz="2600" b="1" dirty="0">
                <a:latin typeface="Calibri" panose="020F0502020204030204" pitchFamily="34" charset="0"/>
                <a:cs typeface="Times New Roman" panose="02020603050405020304" pitchFamily="18" charset="0"/>
              </a:rPr>
              <a:t>Suha tvar biljaka čini tek 10-20% njene svježe mase, a &lt;10% suhe tvari u prosjeku čine mineralni elementi (&lt;2% elementi pepela). </a:t>
            </a:r>
            <a:r>
              <a:rPr lang="hr-HR" altLang="sr-Latn-RS" sz="26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Kemijski sastav biljaka mijenja se u širokom rasponu pod utjecajem njihovih genetskih odlika, raspoloživosti elemenata ishrane, klimatskih uvjeta i starosti biljaka</a:t>
            </a:r>
            <a:r>
              <a:rPr lang="hr-HR" altLang="sr-Latn-RS" sz="2600" b="1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hr-HR" altLang="sr-Latn-RS" sz="26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Premda su razlike u kemijskom sastavu biljaka velike, one zahtijevaju </a:t>
            </a:r>
            <a:r>
              <a:rPr lang="hr-HR" altLang="sr-Latn-RS" sz="26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određenu (kritičnu) razinu</a:t>
            </a:r>
            <a:r>
              <a:rPr lang="hr-HR" altLang="sr-Latn-RS" sz="2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hranjivih tvari za normalan rast i razvoj. Stoga je </a:t>
            </a:r>
            <a:r>
              <a:rPr lang="hr-HR" altLang="sr-Latn-RS" sz="2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nutritivni stres</a:t>
            </a:r>
            <a:r>
              <a:rPr lang="hr-HR" altLang="sr-Latn-RS" sz="26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altLang="sr-Latn-RS" sz="2600" b="1" dirty="0">
                <a:latin typeface="Calibri" panose="020F0502020204030204" pitchFamily="34" charset="0"/>
                <a:cs typeface="Times New Roman" panose="02020603050405020304" pitchFamily="18" charset="0"/>
              </a:rPr>
              <a:t>vrlo složen fenomen povezan s agronomskim, ekološkim, fiziološkim, biokemijskim i molekularnim aspektom ishrane bilja. </a:t>
            </a:r>
            <a:r>
              <a:rPr lang="hr-HR" altLang="sr-Latn-RS" sz="2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Nutritivni stres</a:t>
            </a:r>
            <a:r>
              <a:rPr lang="hr-HR" altLang="sr-Latn-RS" sz="26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 se može pojaviti kod niske, ali i visoke razine raspoloživih elemenata ishrane, pri čemu između pojedinih elemenata vladaju sinergistički, ali i antagonistički odnosi (npr. suvišak jednog elementa izaziva nedostatak drugog)</a:t>
            </a:r>
            <a:r>
              <a:rPr lang="hr-HR" altLang="sr-Latn-RS" sz="2600" b="1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hr-HR" altLang="sr-Latn-RS" sz="2600" b="1" dirty="0">
                <a:latin typeface="Calibri" panose="020F0502020204030204" pitchFamily="34" charset="0"/>
                <a:cs typeface="Times New Roman" panose="02020603050405020304" pitchFamily="18" charset="0"/>
              </a:rPr>
              <a:t>Debalans u usvajanju hranjivih tvari najčešće se primjećuju kao </a:t>
            </a:r>
            <a:r>
              <a:rPr lang="hr-HR" altLang="sr-Latn-RS" sz="2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vizualni simptom nedostatka</a:t>
            </a:r>
            <a:r>
              <a:rPr lang="hr-HR" altLang="sr-Latn-R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altLang="sr-Latn-RS" sz="2600" b="1" dirty="0">
                <a:latin typeface="Calibri" panose="020F0502020204030204" pitchFamily="34" charset="0"/>
                <a:cs typeface="Times New Roman" panose="02020603050405020304" pitchFamily="18" charset="0"/>
              </a:rPr>
              <a:t>pojedinog elementa, ali je već tada sigurno smanjena visina prinosa, pa manjak elemenata treba unaprijed eliminirati, najbolje temeljem </a:t>
            </a:r>
            <a:r>
              <a:rPr lang="hr-HR" altLang="sr-Latn-RS" sz="2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kemijske analize</a:t>
            </a:r>
            <a:r>
              <a:rPr lang="hr-HR" altLang="sr-Latn-R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altLang="sr-Latn-RS" sz="2600" b="1" dirty="0">
                <a:latin typeface="Calibri" panose="020F0502020204030204" pitchFamily="34" charset="0"/>
                <a:cs typeface="Times New Roman" panose="02020603050405020304" pitchFamily="18" charset="0"/>
              </a:rPr>
              <a:t>supstrata ishrane i/ili biljnih tkiva.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22238"/>
            <a:ext cx="5673725" cy="664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1049" y="122238"/>
            <a:ext cx="552551" cy="6641432"/>
          </a:xfrm>
        </p:spPr>
        <p:txBody>
          <a:bodyPr vert="vert270" lIns="36000" tIns="36000" rIns="36000" bIns="36000">
            <a:norm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Principi vizualne dijagnostike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825" y="258763"/>
            <a:ext cx="8897938" cy="4690515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358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hr-HR" altLang="sr-Latn-RS" sz="2800" b="1" dirty="0">
                <a:solidFill>
                  <a:srgbClr val="00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Često se, uz sve veći pritisak alternativnih načina proizvodnje hrane, postavlja jednostavno pitanje:</a:t>
            </a:r>
            <a:r>
              <a:rPr lang="hr-HR" altLang="sr-Latn-R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Zašto je potrebno koristiti gnojiva?</a:t>
            </a:r>
            <a:r>
              <a:rPr lang="hr-HR" altLang="sr-Latn-R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dirty="0">
                <a:solidFill>
                  <a:srgbClr val="00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to pitanje može se ukratko odgovoriti: </a:t>
            </a:r>
          </a:p>
          <a:p>
            <a:pPr marL="361950" indent="-3619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hr-HR" altLang="sr-Latn-R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Gnojidba je neophodna radi postizanja visokih prinosa te isplativosti rada i ulaganja u biljnu proizvodnju,</a:t>
            </a:r>
          </a:p>
          <a:p>
            <a:pPr marL="361950" indent="-3619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hr-HR" altLang="sr-Latn-R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Suvremena gnojidba temelji se na kemijskom konceptu ishrane bilja i značajno utječe na povećanje poljoprivredne produkcije uz bolju kakvoću hrane i</a:t>
            </a:r>
          </a:p>
          <a:p>
            <a:pPr marL="361950" indent="-3619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hr-HR" altLang="sr-Latn-R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Povoljni nuzgredni efekt gnojidbe je povećanje plodnosti tla što rezultira visokim i stabilnim prinosima, većom otpornošću na bolesti i klimatske stresove.</a:t>
            </a:r>
          </a:p>
        </p:txBody>
      </p:sp>
      <p:sp>
        <p:nvSpPr>
          <p:cNvPr id="2" name="Pravokutnik 1"/>
          <p:cNvSpPr/>
          <p:nvPr/>
        </p:nvSpPr>
        <p:spPr>
          <a:xfrm>
            <a:off x="123825" y="4962214"/>
            <a:ext cx="90201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ct val="80000"/>
              </a:lnSpc>
            </a:pPr>
            <a:r>
              <a:rPr lang="hr-HR" altLang="sr-Latn-RS" sz="2800" b="1" i="1" dirty="0">
                <a:solidFill>
                  <a:srgbClr val="00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Dakle, svrha gnojidbe je dodatak i nadoknada prirodnog izvora hraniva kako bi se zadovoljile potrebe biljaka za ostvarenje visokih prinosa, kompenzirao gubitak i odnošenja hraniva iz tla te popravila nepovoljna svojstva tla.</a:t>
            </a:r>
            <a:endParaRPr lang="hr-HR" altLang="sr-Latn-RS" sz="2800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300477"/>
              </p:ext>
            </p:extLst>
          </p:nvPr>
        </p:nvGraphicFramePr>
        <p:xfrm>
          <a:off x="104775" y="668338"/>
          <a:ext cx="8924925" cy="59948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5975">
                  <a:extLst>
                    <a:ext uri="{9D8B030D-6E8A-4147-A177-3AD203B41FA5}">
                      <a16:colId xmlns:a16="http://schemas.microsoft.com/office/drawing/2014/main" val="3411604898"/>
                    </a:ext>
                  </a:extLst>
                </a:gridCol>
                <a:gridCol w="6838950">
                  <a:extLst>
                    <a:ext uri="{9D8B030D-6E8A-4147-A177-3AD203B41FA5}">
                      <a16:colId xmlns:a16="http://schemas.microsoft.com/office/drawing/2014/main" val="2894288784"/>
                    </a:ext>
                  </a:extLst>
                </a:gridCol>
              </a:tblGrid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Indikator</a:t>
                      </a: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Opis</a:t>
                      </a: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94323"/>
                  </a:ext>
                </a:extLst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Prinos</a:t>
                      </a:r>
                      <a:endParaRPr kumimoji="0" lang="hr-HR" altLang="sr-Latn-R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Merkantilni dio usjeva ostvaren po jedinici površine u određenom vremenu.</a:t>
                      </a: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7358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Kakvoća proizvoda</a:t>
                      </a:r>
                      <a:endParaRPr kumimoji="0" lang="hr-HR" altLang="sr-Latn-R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Sadržaj šećera, proteina, minerala, vitamina i druga svojstva koja utječu na vrijednost  proizvoda, odnosno hrane.</a:t>
                      </a: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556599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Učinkovitost gnojidbe</a:t>
                      </a:r>
                      <a:endParaRPr kumimoji="0" lang="hr-HR" altLang="sr-Latn-R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Povećanje prinosa po jedinici primijenjene (agronomska) ili usvojene aktivne tvari gnojiva (fiziološka učinkovitost).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8500"/>
                  </a:ext>
                </a:extLst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Učinkovitost vode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Povećanje prinosa po jedinici primijenjene ili dostupne količine vode.</a:t>
                      </a: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985136"/>
                  </a:ext>
                </a:extLst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Učinkovitost rada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Proizvodnost rada u odnosu na potrebno vrijeme uz primijenjenu agrotehniku.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11338"/>
                  </a:ext>
                </a:extLst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Energetska učinkovitost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Prinos usjeva izražen na jedinicu primijenjene energije za njegovu proizvodnju.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398830"/>
                  </a:ext>
                </a:extLst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Neto dobit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Vrijednost merkantilnog i biološkog prinosa u odnosu na ukupne troškove proizvodnje.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916214"/>
                  </a:ext>
                </a:extLst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Dobit na ulaganja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Dobit u odnosu na kapitalne investicije.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68917"/>
                  </a:ext>
                </a:extLst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Porast ekološke svijesti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Raste udio proizvođača koji prihvaćaju principe dobre poljoprivredne prakse.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469967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Produktivnosti tla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Porast plodnosti tla, veći sadržaj organske tvari i porast intenziteta ostalih indikatora produktivnosti tla.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423586"/>
                  </a:ext>
                </a:extLst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Stabilnost prinosa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Veća elastičnost prinosa usjeva (stabilnost) u odnosu na vremenske uvjete i bolesti usjeva.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737442"/>
                  </a:ext>
                </a:extLst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Dohodak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Poboljšanje standarda i kvalitete života farmera.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478116"/>
                  </a:ext>
                </a:extLst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Radni uvjeti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Veća kvalitetu života i zadovoljstvo radnika poslom.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281685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Voda i kvaliteta zraka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Bolja kontrola gubitaka hraniva ispiranjem u podzemne vode i gubitaka volatizacijom i denitrifikacijom.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296507"/>
                  </a:ext>
                </a:extLst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Ekosustav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Estetika okoliša, prirodni predatori i oprašivači, rekreacija, lov, ribolov itd.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072799"/>
                  </a:ext>
                </a:extLst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 err="1">
                          <a:ln>
                            <a:noFill/>
                          </a:ln>
                          <a:effectLst/>
                        </a:rPr>
                        <a:t>Bioraznolikost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Teško se može kvantificirati, osim opisno.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091636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Erozija tla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Pokrivenost tla usjevima, žetvenim ostatcima, pokrovnim usjevima, način obrade (npr. konzervacijska obrada) i dr.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854188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Gubitak hraniva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Ukupan iznos gubitaka hraniva iz tla, uključujući procese usvajanja, ispiranja, volatizacije, denitrifikacije, kemijske i fizikalne fiksacije.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100507"/>
                  </a:ext>
                </a:extLst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5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Bilanca hraniva</a:t>
                      </a:r>
                      <a:endParaRPr kumimoji="0" lang="hr-HR" altLang="sr-Latn-RS" sz="15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Proračun inputa i outputa hraniva jedne farme (bilanca hraniva).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0" marT="3600" marB="36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414067"/>
                  </a:ext>
                </a:extLst>
              </a:tr>
            </a:tbl>
          </a:graphicData>
        </a:graphic>
      </p:graphicFrame>
      <p:sp>
        <p:nvSpPr>
          <p:cNvPr id="37955" name="Pravokutnik 5"/>
          <p:cNvSpPr>
            <a:spLocks noChangeArrowheads="1"/>
          </p:cNvSpPr>
          <p:nvPr/>
        </p:nvSpPr>
        <p:spPr bwMode="auto">
          <a:xfrm>
            <a:off x="104776" y="85725"/>
            <a:ext cx="88471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200" b="1" dirty="0">
                <a:solidFill>
                  <a:srgbClr val="00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Indikatori produktivnosti tla</a:t>
            </a:r>
            <a:endParaRPr lang="hr-HR" altLang="sr-Latn-RS" sz="32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2752</Words>
  <Application>Microsoft Office PowerPoint</Application>
  <PresentationFormat>Prikaz na zaslonu (4:3)</PresentationFormat>
  <Paragraphs>306</Paragraphs>
  <Slides>24</Slides>
  <Notes>6</Notes>
  <HiddenSlides>0</HiddenSlides>
  <MMClips>0</MMClips>
  <ScaleCrop>false</ScaleCrop>
  <HeadingPairs>
    <vt:vector size="8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24</vt:i4>
      </vt:variant>
    </vt:vector>
  </HeadingPairs>
  <TitlesOfParts>
    <vt:vector size="37" baseType="lpstr">
      <vt:lpstr>Calibri Light</vt:lpstr>
      <vt:lpstr>Verdana</vt:lpstr>
      <vt:lpstr>Calibri</vt:lpstr>
      <vt:lpstr>Arial</vt:lpstr>
      <vt:lpstr>Comic Sans MS</vt:lpstr>
      <vt:lpstr>Cooper Black</vt:lpstr>
      <vt:lpstr>Wingdings 2</vt:lpstr>
      <vt:lpstr>Symbol</vt:lpstr>
      <vt:lpstr>Forte</vt:lpstr>
      <vt:lpstr>Wingdings</vt:lpstr>
      <vt:lpstr>HDOfficeLightV0</vt:lpstr>
      <vt:lpstr>Document</vt:lpstr>
      <vt:lpstr>Worksheet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Principi vizualne dijagnostike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Porast prinosa ovisno o raspoloživosti  hraniva i potrebi gnojidbe</vt:lpstr>
      <vt:lpstr>PowerPoint prezentacija</vt:lpstr>
      <vt:lpstr>Gnojidbena doza dušika i njegova učinkovitost</vt:lpstr>
      <vt:lpstr>Dinamička priroda iznošenja hraniva (Liebscher 1895.; Vukadinović, 2010.)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vladimir@tlo-i-biljka.eu</dc:creator>
  <cp:lastModifiedBy>Vladimir Vukadinović</cp:lastModifiedBy>
  <cp:revision>3</cp:revision>
  <dcterms:created xsi:type="dcterms:W3CDTF">2017-04-29T05:31:34Z</dcterms:created>
  <dcterms:modified xsi:type="dcterms:W3CDTF">2020-01-31T15:54:21Z</dcterms:modified>
  <cp:contentStatus/>
</cp:coreProperties>
</file>