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7" r:id="rId1"/>
  </p:sldMasterIdLst>
  <p:notesMasterIdLst>
    <p:notesMasterId r:id="rId23"/>
  </p:notesMasterIdLst>
  <p:handoutMasterIdLst>
    <p:handoutMasterId r:id="rId24"/>
  </p:handoutMasterIdLst>
  <p:sldIdLst>
    <p:sldId id="265" r:id="rId2"/>
    <p:sldId id="337" r:id="rId3"/>
    <p:sldId id="346" r:id="rId4"/>
    <p:sldId id="334" r:id="rId5"/>
    <p:sldId id="338" r:id="rId6"/>
    <p:sldId id="280" r:id="rId7"/>
    <p:sldId id="342" r:id="rId8"/>
    <p:sldId id="339" r:id="rId9"/>
    <p:sldId id="340" r:id="rId10"/>
    <p:sldId id="341" r:id="rId11"/>
    <p:sldId id="343" r:id="rId12"/>
    <p:sldId id="347" r:id="rId13"/>
    <p:sldId id="329" r:id="rId14"/>
    <p:sldId id="332" r:id="rId15"/>
    <p:sldId id="316" r:id="rId16"/>
    <p:sldId id="321" r:id="rId17"/>
    <p:sldId id="336" r:id="rId18"/>
    <p:sldId id="333" r:id="rId19"/>
    <p:sldId id="344" r:id="rId20"/>
    <p:sldId id="335" r:id="rId21"/>
    <p:sldId id="345" r:id="rId22"/>
  </p:sldIdLst>
  <p:sldSz cx="9144000" cy="6858000" type="screen4x3"/>
  <p:notesSz cx="7102475" cy="10234613"/>
  <p:embeddedFontLst>
    <p:embeddedFont>
      <p:font typeface="Calibri" panose="020F0502020204030204" pitchFamily="34" charset="0"/>
      <p:regular r:id="rId25"/>
      <p:bold r:id="rId26"/>
      <p:italic r:id="rId27"/>
      <p:boldItalic r:id="rId28"/>
    </p:embeddedFont>
    <p:embeddedFont>
      <p:font typeface="Cooper Black" panose="0208090404030B020404" pitchFamily="18" charset="0"/>
      <p:regular r:id="rId29"/>
    </p:embeddedFont>
    <p:embeddedFont>
      <p:font typeface="Forte" panose="03060902040502070203" pitchFamily="66" charset="0"/>
      <p:regular r:id="rId30"/>
    </p:embeddedFont>
    <p:embeddedFont>
      <p:font typeface="Segoe UI Black" panose="020B0A02040204020203" pitchFamily="34" charset="0"/>
      <p:bold r:id="rId31"/>
      <p:boldItalic r:id="rId32"/>
    </p:embeddedFont>
    <p:embeddedFont>
      <p:font typeface="Tahoma" panose="020B0604030504040204" pitchFamily="34" charset="0"/>
      <p:regular r:id="rId33"/>
      <p:bold r:id="rId34"/>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6600"/>
    <a:srgbClr val="FFFF00"/>
    <a:srgbClr val="00CC00"/>
    <a:srgbClr val="00FFCC"/>
    <a:srgbClr val="0000CC"/>
    <a:srgbClr val="CC0000"/>
    <a:srgbClr val="800000"/>
    <a:srgbClr val="003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154" autoAdjust="0"/>
  </p:normalViewPr>
  <p:slideViewPr>
    <p:cSldViewPr>
      <p:cViewPr varScale="1">
        <p:scale>
          <a:sx n="103" d="100"/>
          <a:sy n="103" d="100"/>
        </p:scale>
        <p:origin x="1812" y="108"/>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4022725" y="0"/>
            <a:ext cx="3078163" cy="512763"/>
          </a:xfrm>
          <a:prstGeom prst="rect">
            <a:avLst/>
          </a:prstGeom>
        </p:spPr>
        <p:txBody>
          <a:bodyPr vert="horz" lIns="91440" tIns="45720" rIns="91440" bIns="45720" rtlCol="0"/>
          <a:lstStyle>
            <a:lvl1pPr algn="r">
              <a:defRPr sz="1200"/>
            </a:lvl1pPr>
          </a:lstStyle>
          <a:p>
            <a:endParaRPr lang="hr-HR"/>
          </a:p>
        </p:txBody>
      </p:sp>
      <p:sp>
        <p:nvSpPr>
          <p:cNvPr id="4" name="Footer Placeholder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4022725" y="9721850"/>
            <a:ext cx="3078163" cy="512763"/>
          </a:xfrm>
          <a:prstGeom prst="rect">
            <a:avLst/>
          </a:prstGeom>
        </p:spPr>
        <p:txBody>
          <a:bodyPr vert="horz" lIns="91440" tIns="45720" rIns="91440" bIns="45720" rtlCol="0" anchor="b"/>
          <a:lstStyle>
            <a:lvl1pPr algn="r">
              <a:defRPr sz="1200"/>
            </a:lvl1pPr>
          </a:lstStyle>
          <a:p>
            <a:fld id="{DBC0F9DA-CACC-4479-85BF-6FB25738E3DF}" type="slidenum">
              <a:rPr lang="hr-HR" smtClean="0"/>
              <a:t>‹#›</a:t>
            </a:fld>
            <a:endParaRPr lang="hr-HR"/>
          </a:p>
        </p:txBody>
      </p:sp>
    </p:spTree>
    <p:extLst>
      <p:ext uri="{BB962C8B-B14F-4D97-AF65-F5344CB8AC3E}">
        <p14:creationId xmlns:p14="http://schemas.microsoft.com/office/powerpoint/2010/main" val="2066538644"/>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atin typeface="Arial" charset="0"/>
              </a:defRPr>
            </a:lvl1pPr>
          </a:lstStyle>
          <a:p>
            <a:pPr>
              <a:defRPr/>
            </a:pPr>
            <a:endParaRPr lang="hr-HR"/>
          </a:p>
        </p:txBody>
      </p:sp>
      <p:sp>
        <p:nvSpPr>
          <p:cNvPr id="3" name="Date Placeholder 2"/>
          <p:cNvSpPr>
            <a:spLocks noGrp="1"/>
          </p:cNvSpPr>
          <p:nvPr>
            <p:ph type="dt" idx="1"/>
          </p:nvPr>
        </p:nvSpPr>
        <p:spPr>
          <a:xfrm>
            <a:off x="4023092" y="0"/>
            <a:ext cx="3077739" cy="511731"/>
          </a:xfrm>
          <a:prstGeom prst="rect">
            <a:avLst/>
          </a:prstGeom>
        </p:spPr>
        <p:txBody>
          <a:bodyPr vert="horz" lIns="99066" tIns="49533" rIns="99066" bIns="49533" rtlCol="0"/>
          <a:lstStyle>
            <a:lvl1pPr algn="r">
              <a:defRPr sz="1300">
                <a:latin typeface="Arial" charset="0"/>
              </a:defRPr>
            </a:lvl1pPr>
          </a:lstStyle>
          <a:p>
            <a:pPr>
              <a:defRPr/>
            </a:pPr>
            <a:endParaRPr lang="hr-HR"/>
          </a:p>
        </p:txBody>
      </p:sp>
      <p:sp>
        <p:nvSpPr>
          <p:cNvPr id="4" name="Slide Image Placeholder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9066" tIns="49533" rIns="99066" bIns="49533" rtlCol="0" anchor="ctr"/>
          <a:lstStyle/>
          <a:p>
            <a:pPr lvl="0"/>
            <a:endParaRPr lang="hr-HR" noProof="0"/>
          </a:p>
        </p:txBody>
      </p:sp>
      <p:sp>
        <p:nvSpPr>
          <p:cNvPr id="5" name="Notes Placeholder 4"/>
          <p:cNvSpPr>
            <a:spLocks noGrp="1"/>
          </p:cNvSpPr>
          <p:nvPr>
            <p:ph type="body" sz="quarter" idx="3"/>
          </p:nvPr>
        </p:nvSpPr>
        <p:spPr>
          <a:xfrm>
            <a:off x="710248" y="4861441"/>
            <a:ext cx="5681980" cy="4605576"/>
          </a:xfrm>
          <a:prstGeom prst="rect">
            <a:avLst/>
          </a:prstGeom>
        </p:spPr>
        <p:txBody>
          <a:bodyPr vert="horz" lIns="99066" tIns="49533" rIns="99066" bIns="4953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hr-HR" noProof="0"/>
          </a:p>
        </p:txBody>
      </p:sp>
      <p:sp>
        <p:nvSpPr>
          <p:cNvPr id="6" name="Footer Placeholder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300">
                <a:latin typeface="Arial" charset="0"/>
              </a:defRPr>
            </a:lvl1pPr>
          </a:lstStyle>
          <a:p>
            <a:pPr>
              <a:defRPr/>
            </a:pPr>
            <a:endParaRPr lang="hr-HR"/>
          </a:p>
        </p:txBody>
      </p:sp>
      <p:sp>
        <p:nvSpPr>
          <p:cNvPr id="7" name="Slide Number Placeholder 6"/>
          <p:cNvSpPr>
            <a:spLocks noGrp="1"/>
          </p:cNvSpPr>
          <p:nvPr>
            <p:ph type="sldNum" sz="quarter" idx="5"/>
          </p:nvPr>
        </p:nvSpPr>
        <p:spPr>
          <a:xfrm>
            <a:off x="4023092" y="9721106"/>
            <a:ext cx="3077739" cy="511731"/>
          </a:xfrm>
          <a:prstGeom prst="rect">
            <a:avLst/>
          </a:prstGeom>
        </p:spPr>
        <p:txBody>
          <a:bodyPr vert="horz" lIns="99066" tIns="49533" rIns="99066" bIns="49533" rtlCol="0" anchor="b"/>
          <a:lstStyle>
            <a:lvl1pPr algn="r">
              <a:defRPr sz="1300">
                <a:latin typeface="Arial" charset="0"/>
              </a:defRPr>
            </a:lvl1pPr>
          </a:lstStyle>
          <a:p>
            <a:pPr>
              <a:defRPr/>
            </a:pPr>
            <a:fld id="{22DC0943-BA59-4611-80DF-2EA4B8C4E855}" type="slidenum">
              <a:rPr lang="hr-HR"/>
              <a:pPr>
                <a:defRPr/>
              </a:pPr>
              <a:t>‹#›</a:t>
            </a:fld>
            <a:endParaRPr lang="hr-HR"/>
          </a:p>
        </p:txBody>
      </p:sp>
    </p:spTree>
    <p:extLst>
      <p:ext uri="{BB962C8B-B14F-4D97-AF65-F5344CB8AC3E}">
        <p14:creationId xmlns:p14="http://schemas.microsoft.com/office/powerpoint/2010/main" val="4165391952"/>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endParaRPr lang="hr-HR">
              <a:latin typeface="Tahoma" pitchFamily="34" charset="0"/>
            </a:endParaRPr>
          </a:p>
        </p:txBody>
      </p:sp>
      <p:sp>
        <p:nvSpPr>
          <p:cNvPr id="2" name="Date Placeholder 1"/>
          <p:cNvSpPr>
            <a:spLocks noGrp="1"/>
          </p:cNvSpPr>
          <p:nvPr>
            <p:ph type="dt" idx="10"/>
          </p:nvPr>
        </p:nvSpPr>
        <p:spPr/>
        <p:txBody>
          <a:bodyPr/>
          <a:lstStyle/>
          <a:p>
            <a:pPr>
              <a:defRPr/>
            </a:pPr>
            <a:endParaRPr lang="hr-HR"/>
          </a:p>
        </p:txBody>
      </p:sp>
    </p:spTree>
    <p:extLst>
      <p:ext uri="{BB962C8B-B14F-4D97-AF65-F5344CB8AC3E}">
        <p14:creationId xmlns:p14="http://schemas.microsoft.com/office/powerpoint/2010/main" val="1431264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Rot="1" noChangeAspect="1" noChangeArrowheads="1" noTextEdit="1"/>
          </p:cNvSpPr>
          <p:nvPr>
            <p:ph type="sldImg"/>
          </p:nvPr>
        </p:nvSpPr>
        <p:spPr>
          <a:xfrm>
            <a:off x="1143000" y="684213"/>
            <a:ext cx="4572000" cy="3429000"/>
          </a:xfrm>
          <a:ln/>
        </p:spPr>
      </p:sp>
      <p:sp>
        <p:nvSpPr>
          <p:cNvPr id="14340" name="Rectangle 3"/>
          <p:cNvSpPr>
            <a:spLocks noGrp="1" noChangeArrowheads="1"/>
          </p:cNvSpPr>
          <p:nvPr>
            <p:ph type="body" idx="1"/>
          </p:nvPr>
        </p:nvSpPr>
        <p:spPr>
          <a:xfrm>
            <a:off x="912813" y="4344988"/>
            <a:ext cx="5032375" cy="4113212"/>
          </a:xfrm>
          <a:noFill/>
        </p:spPr>
        <p:txBody>
          <a:bodyPr lIns="90977" tIns="45489" rIns="90977" bIns="45489"/>
          <a:lstStyle/>
          <a:p>
            <a:pPr eaLnBrk="1" hangingPunct="1"/>
            <a:endParaRPr lang="en-US" altLang="sr-Latn-RS" sz="1000" i="1"/>
          </a:p>
        </p:txBody>
      </p:sp>
      <p:sp>
        <p:nvSpPr>
          <p:cNvPr id="2" name="Date Placeholder 1"/>
          <p:cNvSpPr>
            <a:spLocks noGrp="1"/>
          </p:cNvSpPr>
          <p:nvPr>
            <p:ph type="dt" idx="10"/>
          </p:nvPr>
        </p:nvSpPr>
        <p:spPr/>
        <p:txBody>
          <a:bodyPr/>
          <a:lstStyle/>
          <a:p>
            <a:pPr>
              <a:defRPr/>
            </a:pPr>
            <a:endParaRPr lang="hr-HR"/>
          </a:p>
        </p:txBody>
      </p:sp>
    </p:spTree>
    <p:extLst>
      <p:ext uri="{BB962C8B-B14F-4D97-AF65-F5344CB8AC3E}">
        <p14:creationId xmlns:p14="http://schemas.microsoft.com/office/powerpoint/2010/main" val="1398519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1770003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r-HR"/>
          </a:p>
        </p:txBody>
      </p:sp>
      <p:sp>
        <p:nvSpPr>
          <p:cNvPr id="4" name="Date Placeholder 3"/>
          <p:cNvSpPr>
            <a:spLocks noGrp="1"/>
          </p:cNvSpPr>
          <p:nvPr>
            <p:ph type="dt" sz="half" idx="10"/>
          </p:nvPr>
        </p:nvSpPr>
        <p:spPr/>
        <p:txBody>
          <a:bodyPr/>
          <a:lstStyle>
            <a:lvl1pPr>
              <a:defRPr/>
            </a:lvl1pPr>
          </a:lstStyle>
          <a:p>
            <a:pPr>
              <a:defRPr/>
            </a:pPr>
            <a:fld id="{1EEE01F2-521C-4FEA-85DE-739933853461}" type="datetime1">
              <a:rPr lang="sr-Latn-RS" smtClean="0"/>
              <a:t>31.1.2020.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F93E1D-74CF-4524-AB5C-7C1C382CE364}" type="slidenum">
              <a:rPr lang="en-US"/>
              <a:pPr>
                <a:defRPr/>
              </a:pPr>
              <a:t>‹#›</a:t>
            </a:fld>
            <a:endParaRPr lang="en-US"/>
          </a:p>
        </p:txBody>
      </p:sp>
    </p:spTree>
    <p:extLst>
      <p:ext uri="{BB962C8B-B14F-4D97-AF65-F5344CB8AC3E}">
        <p14:creationId xmlns:p14="http://schemas.microsoft.com/office/powerpoint/2010/main" val="2688386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lvl1pPr>
              <a:defRPr/>
            </a:lvl1pPr>
          </a:lstStyle>
          <a:p>
            <a:pPr>
              <a:defRPr/>
            </a:pPr>
            <a:fld id="{21E08BB6-B9C0-4230-AF47-5D6F5D6A9920}" type="datetime1">
              <a:rPr lang="sr-Latn-RS" smtClean="0"/>
              <a:t>31.1.2020.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307F38-36FE-452F-83D8-8F28665D7083}" type="slidenum">
              <a:rPr lang="en-US"/>
              <a:pPr>
                <a:defRPr/>
              </a:pPr>
              <a:t>‹#›</a:t>
            </a:fld>
            <a:endParaRPr lang="en-US"/>
          </a:p>
        </p:txBody>
      </p:sp>
    </p:spTree>
    <p:extLst>
      <p:ext uri="{BB962C8B-B14F-4D97-AF65-F5344CB8AC3E}">
        <p14:creationId xmlns:p14="http://schemas.microsoft.com/office/powerpoint/2010/main" val="1015336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lvl1pPr>
              <a:defRPr/>
            </a:lvl1pPr>
          </a:lstStyle>
          <a:p>
            <a:pPr>
              <a:defRPr/>
            </a:pPr>
            <a:fld id="{C578F267-CF41-497B-B83E-A4FD74D87878}" type="datetime1">
              <a:rPr lang="sr-Latn-RS" smtClean="0"/>
              <a:t>31.1.2020.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48E320-825F-4B97-976D-09A487FEE10D}" type="slidenum">
              <a:rPr lang="en-US"/>
              <a:pPr>
                <a:defRPr/>
              </a:pPr>
              <a:t>‹#›</a:t>
            </a:fld>
            <a:endParaRPr lang="en-US"/>
          </a:p>
        </p:txBody>
      </p:sp>
    </p:spTree>
    <p:extLst>
      <p:ext uri="{BB962C8B-B14F-4D97-AF65-F5344CB8AC3E}">
        <p14:creationId xmlns:p14="http://schemas.microsoft.com/office/powerpoint/2010/main" val="2404393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lvl1pPr>
              <a:defRPr/>
            </a:lvl1pPr>
          </a:lstStyle>
          <a:p>
            <a:pPr>
              <a:defRPr/>
            </a:pPr>
            <a:fld id="{B520E7E2-743A-49BE-82A0-54240C4B46CB}" type="datetime1">
              <a:rPr lang="sr-Latn-RS" smtClean="0"/>
              <a:t>31.1.2020.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7EDCDA-C6A2-44C3-8BE5-28E5D8F82BDF}" type="slidenum">
              <a:rPr lang="en-US"/>
              <a:pPr>
                <a:defRPr/>
              </a:pPr>
              <a:t>‹#›</a:t>
            </a:fld>
            <a:endParaRPr lang="en-US"/>
          </a:p>
        </p:txBody>
      </p:sp>
    </p:spTree>
    <p:extLst>
      <p:ext uri="{BB962C8B-B14F-4D97-AF65-F5344CB8AC3E}">
        <p14:creationId xmlns:p14="http://schemas.microsoft.com/office/powerpoint/2010/main" val="3669543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38A1AD6-579D-4951-B9C6-5BD38ABFF081}" type="datetime1">
              <a:rPr lang="sr-Latn-RS" smtClean="0"/>
              <a:t>31.1.2020.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2D58DE-A1DB-40A3-98F2-60C76CC6A51F}" type="slidenum">
              <a:rPr lang="en-US"/>
              <a:pPr>
                <a:defRPr/>
              </a:pPr>
              <a:t>‹#›</a:t>
            </a:fld>
            <a:endParaRPr lang="en-US"/>
          </a:p>
        </p:txBody>
      </p:sp>
    </p:spTree>
    <p:extLst>
      <p:ext uri="{BB962C8B-B14F-4D97-AF65-F5344CB8AC3E}">
        <p14:creationId xmlns:p14="http://schemas.microsoft.com/office/powerpoint/2010/main" val="2972194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3"/>
          <p:cNvSpPr>
            <a:spLocks noGrp="1"/>
          </p:cNvSpPr>
          <p:nvPr>
            <p:ph type="dt" sz="half" idx="10"/>
          </p:nvPr>
        </p:nvSpPr>
        <p:spPr/>
        <p:txBody>
          <a:bodyPr/>
          <a:lstStyle>
            <a:lvl1pPr>
              <a:defRPr/>
            </a:lvl1pPr>
          </a:lstStyle>
          <a:p>
            <a:pPr>
              <a:defRPr/>
            </a:pPr>
            <a:fld id="{5561457F-7F47-4859-97E3-27C2A921796F}" type="datetime1">
              <a:rPr lang="sr-Latn-RS" smtClean="0"/>
              <a:t>31.1.2020.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D1B3F6-B26A-4A64-AC11-7448FB95B689}" type="slidenum">
              <a:rPr lang="en-US"/>
              <a:pPr>
                <a:defRPr/>
              </a:pPr>
              <a:t>‹#›</a:t>
            </a:fld>
            <a:endParaRPr lang="en-US"/>
          </a:p>
        </p:txBody>
      </p:sp>
    </p:spTree>
    <p:extLst>
      <p:ext uri="{BB962C8B-B14F-4D97-AF65-F5344CB8AC3E}">
        <p14:creationId xmlns:p14="http://schemas.microsoft.com/office/powerpoint/2010/main" val="1121664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3"/>
          <p:cNvSpPr>
            <a:spLocks noGrp="1"/>
          </p:cNvSpPr>
          <p:nvPr>
            <p:ph type="dt" sz="half" idx="10"/>
          </p:nvPr>
        </p:nvSpPr>
        <p:spPr/>
        <p:txBody>
          <a:bodyPr/>
          <a:lstStyle>
            <a:lvl1pPr>
              <a:defRPr/>
            </a:lvl1pPr>
          </a:lstStyle>
          <a:p>
            <a:pPr>
              <a:defRPr/>
            </a:pPr>
            <a:fld id="{3DC49DBC-F86E-4C1D-8C42-2B3CB9EDA6FB}" type="datetime1">
              <a:rPr lang="sr-Latn-RS" smtClean="0"/>
              <a:t>31.1.2020.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BA576D5-90AD-423B-817B-0C2B8AEA42C9}" type="slidenum">
              <a:rPr lang="en-US"/>
              <a:pPr>
                <a:defRPr/>
              </a:pPr>
              <a:t>‹#›</a:t>
            </a:fld>
            <a:endParaRPr lang="en-US"/>
          </a:p>
        </p:txBody>
      </p:sp>
    </p:spTree>
    <p:extLst>
      <p:ext uri="{BB962C8B-B14F-4D97-AF65-F5344CB8AC3E}">
        <p14:creationId xmlns:p14="http://schemas.microsoft.com/office/powerpoint/2010/main" val="1930740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3"/>
          <p:cNvSpPr>
            <a:spLocks noGrp="1"/>
          </p:cNvSpPr>
          <p:nvPr>
            <p:ph type="dt" sz="half" idx="10"/>
          </p:nvPr>
        </p:nvSpPr>
        <p:spPr/>
        <p:txBody>
          <a:bodyPr/>
          <a:lstStyle>
            <a:lvl1pPr>
              <a:defRPr/>
            </a:lvl1pPr>
          </a:lstStyle>
          <a:p>
            <a:pPr>
              <a:defRPr/>
            </a:pPr>
            <a:fld id="{AE3CAFC0-2BF5-4A2B-B765-F84625FE9C58}" type="datetime1">
              <a:rPr lang="sr-Latn-RS" smtClean="0"/>
              <a:t>31.1.2020.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9549360-D652-4519-B932-B3B16CDC9B17}" type="slidenum">
              <a:rPr lang="en-US"/>
              <a:pPr>
                <a:defRPr/>
              </a:pPr>
              <a:t>‹#›</a:t>
            </a:fld>
            <a:endParaRPr lang="en-US"/>
          </a:p>
        </p:txBody>
      </p:sp>
    </p:spTree>
    <p:extLst>
      <p:ext uri="{BB962C8B-B14F-4D97-AF65-F5344CB8AC3E}">
        <p14:creationId xmlns:p14="http://schemas.microsoft.com/office/powerpoint/2010/main" val="2216416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45EBCB-BBCE-42B8-AE5B-DDD4949BBC5C}" type="datetime1">
              <a:rPr lang="sr-Latn-RS" smtClean="0"/>
              <a:t>31.1.2020.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D269B10-CF77-444D-891D-09D985758985}" type="slidenum">
              <a:rPr lang="en-US"/>
              <a:pPr>
                <a:defRPr/>
              </a:pPr>
              <a:t>‹#›</a:t>
            </a:fld>
            <a:endParaRPr lang="en-US"/>
          </a:p>
        </p:txBody>
      </p:sp>
    </p:spTree>
    <p:extLst>
      <p:ext uri="{BB962C8B-B14F-4D97-AF65-F5344CB8AC3E}">
        <p14:creationId xmlns:p14="http://schemas.microsoft.com/office/powerpoint/2010/main" val="1612410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1FF4DF4-B863-426E-AC42-EC2DD7B4246D}" type="datetime1">
              <a:rPr lang="sr-Latn-RS" smtClean="0"/>
              <a:t>31.1.2020.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692723-FBE1-4D5F-993E-58A3265E841A}" type="slidenum">
              <a:rPr lang="en-US"/>
              <a:pPr>
                <a:defRPr/>
              </a:pPr>
              <a:t>‹#›</a:t>
            </a:fld>
            <a:endParaRPr lang="en-US"/>
          </a:p>
        </p:txBody>
      </p:sp>
    </p:spTree>
    <p:extLst>
      <p:ext uri="{BB962C8B-B14F-4D97-AF65-F5344CB8AC3E}">
        <p14:creationId xmlns:p14="http://schemas.microsoft.com/office/powerpoint/2010/main" val="918242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2EEDCD5-BB2A-4953-B214-A75A355ACA46}" type="datetime1">
              <a:rPr lang="sr-Latn-RS" smtClean="0"/>
              <a:t>31.1.2020.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649BEC-04A4-43DE-8F37-78863493AD56}" type="slidenum">
              <a:rPr lang="en-US"/>
              <a:pPr>
                <a:defRPr/>
              </a:pPr>
              <a:t>‹#›</a:t>
            </a:fld>
            <a:endParaRPr lang="en-US"/>
          </a:p>
        </p:txBody>
      </p:sp>
    </p:spTree>
    <p:extLst>
      <p:ext uri="{BB962C8B-B14F-4D97-AF65-F5344CB8AC3E}">
        <p14:creationId xmlns:p14="http://schemas.microsoft.com/office/powerpoint/2010/main" val="2626914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FFCC"/>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hr-H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A251AE64-0383-4E70-8612-5F6276AFE2E0}" type="datetime1">
              <a:rPr lang="sr-Latn-RS" smtClean="0"/>
              <a:t>31.1.2020.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E8B5B551-B1F9-44DB-B093-E9C554FC4A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0" y="0"/>
            <a:ext cx="9144000" cy="6858000"/>
          </a:xfrm>
          <a:prstGeom prst="rect">
            <a:avLst/>
          </a:prstGeom>
          <a:effectLst>
            <a:glow>
              <a:schemeClr val="accent1"/>
            </a:glow>
          </a:effectLst>
        </p:spPr>
      </p:pic>
      <p:sp>
        <p:nvSpPr>
          <p:cNvPr id="4106" name="Rectangle 10"/>
          <p:cNvSpPr>
            <a:spLocks noChangeArrowheads="1"/>
          </p:cNvSpPr>
          <p:nvPr/>
        </p:nvSpPr>
        <p:spPr bwMode="auto">
          <a:xfrm>
            <a:off x="236461" y="3320988"/>
            <a:ext cx="8693150" cy="892552"/>
          </a:xfrm>
          <a:prstGeom prst="rect">
            <a:avLst/>
          </a:prstGeom>
          <a:noFill/>
          <a:ln w="34925">
            <a:noFill/>
            <a:miter lim="800000"/>
            <a:headEnd/>
            <a:tailEnd/>
          </a:ln>
          <a:effectLst>
            <a:glow rad="228600">
              <a:schemeClr val="accent5">
                <a:satMod val="175000"/>
                <a:alpha val="40000"/>
              </a:schemeClr>
            </a:glow>
            <a:outerShdw blurRad="76200" dist="63500" dir="8100000" sy="-23000" kx="800400" algn="br" rotWithShape="0">
              <a:schemeClr val="bg1">
                <a:alpha val="20000"/>
              </a:schemeClr>
            </a:outerShdw>
          </a:effectLst>
        </p:spPr>
        <p:txBody>
          <a:bodyPr wrap="square" anchor="ctr">
            <a:spAutoFit/>
          </a:bodyPr>
          <a:lstStyle/>
          <a:p>
            <a:pPr algn="ctr">
              <a:defRPr/>
            </a:pPr>
            <a:r>
              <a:rPr lang="hr-HR" sz="2800" b="1" i="1" dirty="0">
                <a:ln w="0"/>
                <a:solidFill>
                  <a:srgbClr val="003300"/>
                </a:solidFill>
                <a:effectLst>
                  <a:outerShdw blurRad="38100" dist="38100" dir="2700000" algn="tl" rotWithShape="0">
                    <a:schemeClr val="dk1">
                      <a:alpha val="40000"/>
                    </a:schemeClr>
                  </a:outerShdw>
                </a:effectLst>
                <a:latin typeface="+mn-lt"/>
              </a:rPr>
              <a:t>Prof. dr. sc. Vladimir Vukadinović</a:t>
            </a:r>
          </a:p>
          <a:p>
            <a:pPr algn="ctr">
              <a:defRPr/>
            </a:pPr>
            <a:r>
              <a:rPr lang="hr-HR" sz="2400" b="1" i="1" dirty="0">
                <a:ln w="0"/>
                <a:solidFill>
                  <a:srgbClr val="0000CC"/>
                </a:solidFill>
                <a:effectLst>
                  <a:outerShdw blurRad="38100" dist="38100" dir="2700000" algn="tl" rotWithShape="0">
                    <a:schemeClr val="dk1">
                      <a:alpha val="40000"/>
                    </a:schemeClr>
                  </a:outerShdw>
                </a:effectLst>
                <a:latin typeface="+mn-lt"/>
              </a:rPr>
              <a:t>http://tlo-i-biljka.eu</a:t>
            </a:r>
          </a:p>
        </p:txBody>
      </p:sp>
      <p:sp>
        <p:nvSpPr>
          <p:cNvPr id="4107" name="Rectangle 11"/>
          <p:cNvSpPr>
            <a:spLocks noChangeArrowheads="1"/>
          </p:cNvSpPr>
          <p:nvPr/>
        </p:nvSpPr>
        <p:spPr bwMode="auto">
          <a:xfrm>
            <a:off x="225423" y="1334960"/>
            <a:ext cx="8693150" cy="1200329"/>
          </a:xfrm>
          <a:prstGeom prst="rect">
            <a:avLst/>
          </a:prstGeom>
          <a:noFill/>
          <a:ln w="9525">
            <a:noFill/>
            <a:miter lim="800000"/>
            <a:headEnd/>
            <a:tailEnd/>
          </a:ln>
          <a:effectLst>
            <a:outerShdw blurRad="76200" dist="76200" dir="5400000" algn="ctr" rotWithShape="0">
              <a:schemeClr val="bg1"/>
            </a:outerShdw>
          </a:effectLst>
        </p:spPr>
        <p:txBody>
          <a:bodyPr anchor="ctr">
            <a:spAutoFit/>
          </a:bodyPr>
          <a:lstStyle/>
          <a:p>
            <a:pPr algn="ctr">
              <a:defRPr/>
            </a:pPr>
            <a:r>
              <a:rPr lang="hr-HR" sz="7200" b="1" dirty="0">
                <a:ln w="13462">
                  <a:solidFill>
                    <a:schemeClr val="bg1"/>
                  </a:solidFill>
                  <a:prstDash val="solid"/>
                </a:ln>
                <a:solidFill>
                  <a:srgbClr val="003300"/>
                </a:solidFill>
                <a:effectLst>
                  <a:outerShdw blurRad="50800" dist="38100" dir="8100000" algn="tr" rotWithShape="0">
                    <a:prstClr val="black">
                      <a:alpha val="40000"/>
                    </a:prstClr>
                  </a:outerShdw>
                </a:effectLst>
                <a:latin typeface="Forte" panose="03060902040502070203" pitchFamily="66" charset="0"/>
              </a:rPr>
              <a:t>Kontrola plodnosti</a:t>
            </a:r>
            <a:endParaRPr lang="hr-HR" sz="4400" b="1" dirty="0">
              <a:ln w="17780" cmpd="sng">
                <a:noFill/>
                <a:prstDash val="solid"/>
                <a:miter lim="800000"/>
              </a:ln>
              <a:solidFill>
                <a:srgbClr val="003300"/>
              </a:solidFill>
              <a:effectLst>
                <a:outerShdw blurRad="50800" dist="38100" dir="8100000" algn="tr" rotWithShape="0">
                  <a:prstClr val="black">
                    <a:alpha val="40000"/>
                  </a:prstClr>
                </a:outerShdw>
              </a:effectLst>
              <a:latin typeface="Forte" panose="03060902040502070203" pitchFamily="66" charset="0"/>
            </a:endParaRPr>
          </a:p>
        </p:txBody>
      </p:sp>
      <p:sp>
        <p:nvSpPr>
          <p:cNvPr id="3" name="TekstniOkvir 2"/>
          <p:cNvSpPr txBox="1"/>
          <p:nvPr/>
        </p:nvSpPr>
        <p:spPr>
          <a:xfrm>
            <a:off x="1115614" y="5229200"/>
            <a:ext cx="6912768" cy="1428214"/>
          </a:xfrm>
          <a:prstGeom prst="ellipse">
            <a:avLst/>
          </a:prstGeom>
          <a:gradFill>
            <a:gsLst>
              <a:gs pos="0">
                <a:schemeClr val="accent3">
                  <a:shade val="51000"/>
                  <a:satMod val="130000"/>
                  <a:alpha val="50000"/>
                </a:schemeClr>
              </a:gs>
              <a:gs pos="53000">
                <a:schemeClr val="accent3">
                  <a:shade val="93000"/>
                  <a:satMod val="130000"/>
                </a:schemeClr>
              </a:gs>
              <a:gs pos="100000">
                <a:schemeClr val="accent3">
                  <a:shade val="94000"/>
                  <a:satMod val="135000"/>
                </a:schemeClr>
              </a:gs>
            </a:gsLst>
          </a:gradFill>
          <a:ln>
            <a:no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hr-HR" b="1" i="1" dirty="0">
                <a:ln w="0"/>
                <a:solidFill>
                  <a:srgbClr val="003300"/>
                </a:solidFill>
                <a:effectLst>
                  <a:outerShdw blurRad="38100" dist="19050" dir="2700000" algn="tl" rotWithShape="0">
                    <a:schemeClr val="dk1">
                      <a:alpha val="40000"/>
                    </a:schemeClr>
                  </a:outerShdw>
                </a:effectLst>
                <a:latin typeface="+mn-lt"/>
                <a:cs typeface="Arial" charset="0"/>
              </a:rPr>
              <a:t>Program revitalizacije poljoprivrednog zemljišta</a:t>
            </a:r>
          </a:p>
          <a:p>
            <a:pPr algn="ctr"/>
            <a:r>
              <a:rPr lang="hr-HR" b="1" i="1" dirty="0">
                <a:ln w="0"/>
                <a:solidFill>
                  <a:srgbClr val="003300"/>
                </a:solidFill>
                <a:effectLst>
                  <a:outerShdw blurRad="38100" dist="19050" dir="2700000" algn="tl" rotWithShape="0">
                    <a:schemeClr val="dk1">
                      <a:alpha val="40000"/>
                    </a:schemeClr>
                  </a:outerShdw>
                </a:effectLst>
                <a:latin typeface="+mn-lt"/>
                <a:cs typeface="Arial" charset="0"/>
              </a:rPr>
              <a:t>na području Brodsko-posavske županije</a:t>
            </a:r>
          </a:p>
          <a:p>
            <a:pPr algn="ctr"/>
            <a:r>
              <a:rPr lang="hr-HR" sz="2400" b="1" i="1" dirty="0">
                <a:ln w="0"/>
                <a:solidFill>
                  <a:srgbClr val="003300"/>
                </a:solidFill>
                <a:effectLst>
                  <a:outerShdw blurRad="38100" dist="19050" dir="2700000" algn="tl" rotWithShape="0">
                    <a:schemeClr val="dk1">
                      <a:alpha val="40000"/>
                    </a:schemeClr>
                  </a:outerShdw>
                </a:effectLst>
                <a:latin typeface="+mn-lt"/>
              </a:rPr>
              <a:t>Gundinci, 28.04.2017.</a:t>
            </a:r>
            <a:endParaRPr lang="hr-HR" sz="2400" b="1" i="1" dirty="0">
              <a:ln w="9525">
                <a:solidFill>
                  <a:schemeClr val="bg1"/>
                </a:solidFill>
                <a:prstDash val="solid"/>
              </a:ln>
              <a:solidFill>
                <a:srgbClr val="003300"/>
              </a:solidFill>
              <a:effectLst>
                <a:outerShdw blurRad="12700" dist="38100" dir="2700000" algn="tl" rotWithShape="0">
                  <a:schemeClr val="bg1">
                    <a:lumMod val="50000"/>
                  </a:schemeClr>
                </a:outerShdw>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iterate type="lt">
                                    <p:tmPct val="0"/>
                                  </p:iterate>
                                  <p:childTnLst>
                                    <p:set>
                                      <p:cBhvr>
                                        <p:cTn id="6" dur="1" fill="hold">
                                          <p:stCondLst>
                                            <p:cond delay="0"/>
                                          </p:stCondLst>
                                        </p:cTn>
                                        <p:tgtEl>
                                          <p:spTgt spid="4107"/>
                                        </p:tgtEl>
                                        <p:attrNameLst>
                                          <p:attrName>style.visibility</p:attrName>
                                        </p:attrNameLst>
                                      </p:cBhvr>
                                      <p:to>
                                        <p:strVal val="visible"/>
                                      </p:to>
                                    </p:set>
                                    <p:anim calcmode="lin" valueType="num">
                                      <p:cBhvr>
                                        <p:cTn id="7" dur="1000" fill="hold"/>
                                        <p:tgtEl>
                                          <p:spTgt spid="4107"/>
                                        </p:tgtEl>
                                        <p:attrNameLst>
                                          <p:attrName>ppt_w</p:attrName>
                                        </p:attrNameLst>
                                      </p:cBhvr>
                                      <p:tavLst>
                                        <p:tav tm="0">
                                          <p:val>
                                            <p:fltVal val="0"/>
                                          </p:val>
                                        </p:tav>
                                        <p:tav tm="100000">
                                          <p:val>
                                            <p:strVal val="#ppt_w"/>
                                          </p:val>
                                        </p:tav>
                                      </p:tavLst>
                                    </p:anim>
                                    <p:anim calcmode="lin" valueType="num">
                                      <p:cBhvr>
                                        <p:cTn id="8" dur="1000" fill="hold"/>
                                        <p:tgtEl>
                                          <p:spTgt spid="4107"/>
                                        </p:tgtEl>
                                        <p:attrNameLst>
                                          <p:attrName>ppt_h</p:attrName>
                                        </p:attrNameLst>
                                      </p:cBhvr>
                                      <p:tavLst>
                                        <p:tav tm="0">
                                          <p:val>
                                            <p:fltVal val="0"/>
                                          </p:val>
                                        </p:tav>
                                        <p:tav tm="100000">
                                          <p:val>
                                            <p:strVal val="#ppt_h"/>
                                          </p:val>
                                        </p:tav>
                                      </p:tavLst>
                                    </p:anim>
                                    <p:animEffect transition="in" filter="fade">
                                      <p:cBhvr>
                                        <p:cTn id="9" dur="1000"/>
                                        <p:tgtEl>
                                          <p:spTgt spid="4107"/>
                                        </p:tgtEl>
                                      </p:cBhvr>
                                    </p:animEffect>
                                  </p:childTnLst>
                                </p:cTn>
                              </p:par>
                            </p:childTnLst>
                          </p:cTn>
                        </p:par>
                        <p:par>
                          <p:cTn id="10" fill="hold">
                            <p:stCondLst>
                              <p:cond delay="1000"/>
                            </p:stCondLst>
                            <p:childTnLst>
                              <p:par>
                                <p:cTn id="11" presetID="29" presetClass="path" presetSubtype="0" accel="50000" decel="50000" fill="hold" grpId="1" nodeType="afterEffect">
                                  <p:stCondLst>
                                    <p:cond delay="0"/>
                                  </p:stCondLst>
                                  <p:iterate type="lt">
                                    <p:tmPct val="3000"/>
                                  </p:iterate>
                                  <p:childTnLst>
                                    <p:animMotion origin="layout" path="M 0 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  -0.071 0.01333  C -0.051 0.01867  -0.032 0.02133  -0.017 0.02  C -0.004 0.02  0.01 0.01733  0.025 0.01333  C 0.069 0  0.102 -0.028  0.098 -0.048  C 0.095 -0.068  0.057 -0.07333  0.013 -0.06  C -0.008 -0.05333  -0.027 -0.044  -0.04 -0.03333  C -0.051 -0.02533  -0.062 -0.016  -0.074 -0.004  C -0.109 0.03467  -0.13 0.07733  -0.12 0.09333  C -0.111 0.10933  -0.074 0.092  -0.039 0.05467  C -0.022 0.036  -0.008 0.01733  0 0  Z" pathEditMode="relative" ptsTypes="">
                                      <p:cBhvr>
                                        <p:cTn id="12" dur="1000" fill="hold"/>
                                        <p:tgtEl>
                                          <p:spTgt spid="4107"/>
                                        </p:tgtEl>
                                        <p:attrNameLst>
                                          <p:attrName>ppt_x</p:attrName>
                                          <p:attrName>ppt_y</p:attrName>
                                        </p:attrNameLst>
                                      </p:cBhvr>
                                    </p:animMotion>
                                  </p:childTnLst>
                                </p:cTn>
                              </p:par>
                            </p:childTnLst>
                          </p:cTn>
                        </p:par>
                        <p:par>
                          <p:cTn id="13" fill="hold" nodeType="afterGroup">
                            <p:stCondLst>
                              <p:cond delay="2480"/>
                            </p:stCondLst>
                            <p:childTnLst>
                              <p:par>
                                <p:cTn id="14" presetID="2" presetClass="entr" presetSubtype="2" accel="50000" decel="50000" fill="hold" grpId="0" nodeType="afterEffect">
                                  <p:stCondLst>
                                    <p:cond delay="500"/>
                                  </p:stCondLst>
                                  <p:childTnLst>
                                    <p:set>
                                      <p:cBhvr>
                                        <p:cTn id="15" dur="1" fill="hold">
                                          <p:stCondLst>
                                            <p:cond delay="0"/>
                                          </p:stCondLst>
                                        </p:cTn>
                                        <p:tgtEl>
                                          <p:spTgt spid="4106"/>
                                        </p:tgtEl>
                                        <p:attrNameLst>
                                          <p:attrName>style.visibility</p:attrName>
                                        </p:attrNameLst>
                                      </p:cBhvr>
                                      <p:to>
                                        <p:strVal val="visible"/>
                                      </p:to>
                                    </p:set>
                                    <p:anim calcmode="lin" valueType="num">
                                      <p:cBhvr additive="base">
                                        <p:cTn id="16" dur="500" fill="hold"/>
                                        <p:tgtEl>
                                          <p:spTgt spid="4106"/>
                                        </p:tgtEl>
                                        <p:attrNameLst>
                                          <p:attrName>ppt_x</p:attrName>
                                        </p:attrNameLst>
                                      </p:cBhvr>
                                      <p:tavLst>
                                        <p:tav tm="0">
                                          <p:val>
                                            <p:strVal val="1+#ppt_w/2"/>
                                          </p:val>
                                        </p:tav>
                                        <p:tav tm="100000">
                                          <p:val>
                                            <p:strVal val="#ppt_x"/>
                                          </p:val>
                                        </p:tav>
                                      </p:tavLst>
                                    </p:anim>
                                    <p:anim calcmode="lin" valueType="num">
                                      <p:cBhvr additive="base">
                                        <p:cTn id="17" dur="500" fill="hold"/>
                                        <p:tgtEl>
                                          <p:spTgt spid="4106"/>
                                        </p:tgtEl>
                                        <p:attrNameLst>
                                          <p:attrName>ppt_y</p:attrName>
                                        </p:attrNameLst>
                                      </p:cBhvr>
                                      <p:tavLst>
                                        <p:tav tm="0">
                                          <p:val>
                                            <p:strVal val="#ppt_y"/>
                                          </p:val>
                                        </p:tav>
                                        <p:tav tm="100000">
                                          <p:val>
                                            <p:strVal val="#ppt_y"/>
                                          </p:val>
                                        </p:tav>
                                      </p:tavLst>
                                    </p:anim>
                                  </p:childTnLst>
                                </p:cTn>
                              </p:par>
                            </p:childTnLst>
                          </p:cTn>
                        </p:par>
                        <p:par>
                          <p:cTn id="18" fill="hold">
                            <p:stCondLst>
                              <p:cond delay="3480"/>
                            </p:stCondLst>
                            <p:childTnLst>
                              <p:par>
                                <p:cTn id="19" presetID="2" presetClass="entr" presetSubtype="8" accel="50000" decel="50000" fill="hold" grpId="0" nodeType="afterEffect">
                                  <p:stCondLst>
                                    <p:cond delay="5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p:bldP spid="4107" grpId="0"/>
      <p:bldP spid="4107" grpId="1"/>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107504" y="104446"/>
            <a:ext cx="8928992" cy="6645922"/>
          </a:xfrm>
          <a:prstGeom prst="rect">
            <a:avLst/>
          </a:prstGeom>
        </p:spPr>
        <p:txBody>
          <a:bodyPr wrap="square">
            <a:spAutoFit/>
          </a:bodyPr>
          <a:lstStyle/>
          <a:p>
            <a:pPr indent="361950">
              <a:lnSpc>
                <a:spcPct val="107000"/>
              </a:lnSpc>
              <a:spcBef>
                <a:spcPts val="300"/>
              </a:spcBef>
              <a:spcAft>
                <a:spcPts val="300"/>
              </a:spcAft>
            </a:pPr>
            <a:r>
              <a:rPr lang="hr-HR" sz="2400" b="1" u="sng" dirty="0">
                <a:solidFill>
                  <a:srgbClr val="003300"/>
                </a:solidFill>
                <a:latin typeface="+mn-lt"/>
                <a:ea typeface="Calibri" panose="020F0502020204030204" pitchFamily="34" charset="0"/>
                <a:cs typeface="Times New Roman" panose="02020603050405020304" pitchFamily="18" charset="0"/>
              </a:rPr>
              <a:t>Uzorkovanje tla</a:t>
            </a:r>
          </a:p>
          <a:p>
            <a:pPr indent="361950">
              <a:lnSpc>
                <a:spcPct val="107000"/>
              </a:lnSpc>
              <a:spcBef>
                <a:spcPts val="300"/>
              </a:spcBef>
              <a:spcAft>
                <a:spcPts val="300"/>
              </a:spcAft>
            </a:pPr>
            <a:r>
              <a:rPr lang="hr-HR" sz="2400" dirty="0">
                <a:solidFill>
                  <a:srgbClr val="003300"/>
                </a:solidFill>
                <a:latin typeface="+mn-lt"/>
                <a:ea typeface="Calibri" panose="020F0502020204030204" pitchFamily="34" charset="0"/>
                <a:cs typeface="Times New Roman" panose="02020603050405020304" pitchFamily="18" charset="0"/>
              </a:rPr>
              <a:t>Česta je dilema </a:t>
            </a:r>
            <a:r>
              <a:rPr lang="hr-HR" sz="2400" b="1" i="1" dirty="0">
                <a:solidFill>
                  <a:srgbClr val="003300"/>
                </a:solidFill>
                <a:latin typeface="+mn-lt"/>
                <a:ea typeface="Calibri" panose="020F0502020204030204" pitchFamily="34" charset="0"/>
                <a:cs typeface="Times New Roman" panose="02020603050405020304" pitchFamily="18" charset="0"/>
              </a:rPr>
              <a:t>kad je pravo vrijeme za uzorkovanje</a:t>
            </a:r>
            <a:r>
              <a:rPr lang="hr-HR" sz="2400" dirty="0">
                <a:solidFill>
                  <a:srgbClr val="003300"/>
                </a:solidFill>
                <a:latin typeface="+mn-lt"/>
                <a:ea typeface="Calibri" panose="020F0502020204030204" pitchFamily="34" charset="0"/>
                <a:cs typeface="Times New Roman" panose="02020603050405020304" pitchFamily="18" charset="0"/>
              </a:rPr>
              <a:t> za kontrolu plodnosti zemljišta. Na to pitanje ne može se jednoznačno odgovoriti. Naime, u sustavu kontrole plodnosti najbolje je obavljati uzorkovanje jedne parcele uvijek u približno isto vrijeme, bez obzira je li to proljeće, ljeto ili jesen. Uzorke tla ne treba nikad uzimati nakon gnojidbe, kad je tlo smrznuto, prije kraja vegetacije ili kad iz tla još nisu iscrpljena sva hraniva iz gnojiva, nakon organske gnojidbe ili sideracije i kad je tlo vrlo suho ili suviše vlažno.</a:t>
            </a:r>
          </a:p>
          <a:p>
            <a:pPr indent="361950">
              <a:lnSpc>
                <a:spcPct val="107000"/>
              </a:lnSpc>
              <a:spcBef>
                <a:spcPts val="300"/>
              </a:spcBef>
              <a:spcAft>
                <a:spcPts val="300"/>
              </a:spcAft>
            </a:pPr>
            <a:r>
              <a:rPr lang="hr-HR" sz="2400" b="1" i="1" dirty="0">
                <a:solidFill>
                  <a:srgbClr val="003300"/>
                </a:solidFill>
                <a:latin typeface="+mn-lt"/>
                <a:ea typeface="Calibri" panose="020F0502020204030204" pitchFamily="34" charset="0"/>
                <a:cs typeface="Times New Roman" panose="02020603050405020304" pitchFamily="18" charset="0"/>
              </a:rPr>
              <a:t>Sezonske varijacije vrijednosti za pH i kalij</a:t>
            </a:r>
            <a:r>
              <a:rPr lang="hr-HR" sz="2400" dirty="0">
                <a:solidFill>
                  <a:srgbClr val="003300"/>
                </a:solidFill>
                <a:latin typeface="+mn-lt"/>
                <a:ea typeface="Calibri" panose="020F0502020204030204" pitchFamily="34" charset="0"/>
                <a:cs typeface="Times New Roman" panose="02020603050405020304" pitchFamily="18" charset="0"/>
              </a:rPr>
              <a:t> mogu biti  velike pa je često raspoloživost kalija precijenjena na težim (glinastim) tlima kad se uzorci uzimaju u kasnu jesen, zimu ili rano proljeće (vlažno, ili čak smrznuto tlo).</a:t>
            </a:r>
          </a:p>
          <a:p>
            <a:pPr indent="361950">
              <a:lnSpc>
                <a:spcPct val="107000"/>
              </a:lnSpc>
              <a:spcBef>
                <a:spcPts val="300"/>
              </a:spcBef>
              <a:spcAft>
                <a:spcPts val="300"/>
              </a:spcAft>
            </a:pPr>
            <a:r>
              <a:rPr lang="hr-HR" sz="2400" b="1" i="1" dirty="0">
                <a:solidFill>
                  <a:srgbClr val="003300"/>
                </a:solidFill>
                <a:latin typeface="+mn-lt"/>
                <a:ea typeface="Calibri" panose="020F0502020204030204" pitchFamily="34" charset="0"/>
                <a:cs typeface="Times New Roman" panose="02020603050405020304" pitchFamily="18" charset="0"/>
              </a:rPr>
              <a:t>pH vrijednosti tla mogu znatno varirati tijekom godine, ovisno o gnojidbi dušikom, primjeni fiziološki kiselih ili alkalnih gnojivima, količini oborina, navodnjavanju, kalcizaciji i sulfatizaciji tla.</a:t>
            </a:r>
            <a:endParaRPr lang="hr-HR" sz="2400" b="1" i="1" dirty="0">
              <a:solidFill>
                <a:srgbClr val="003300"/>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3480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10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additive="base">
                                        <p:cTn id="18" dur="10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9" dur="1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additive="base">
                                        <p:cTn id="24" dur="10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5" dur="10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179512" y="44624"/>
            <a:ext cx="8820980" cy="430887"/>
          </a:xfrm>
          <a:prstGeom prst="rect">
            <a:avLst/>
          </a:prstGeom>
        </p:spPr>
        <p:txBody>
          <a:bodyPr wrap="square" lIns="0" tIns="0" rIns="0" bIns="0">
            <a:spAutoFit/>
          </a:bodyPr>
          <a:lstStyle/>
          <a:p>
            <a:pPr algn="ctr"/>
            <a:r>
              <a:rPr lang="hr-HR" sz="2800" b="1" dirty="0">
                <a:solidFill>
                  <a:srgbClr val="003300"/>
                </a:solidFill>
                <a:latin typeface="Calibri" panose="020F0502020204030204" pitchFamily="34" charset="0"/>
                <a:ea typeface="Calibri" panose="020F0502020204030204" pitchFamily="34" charset="0"/>
                <a:cs typeface="Times New Roman" panose="02020603050405020304" pitchFamily="18" charset="0"/>
              </a:rPr>
              <a:t>Laboratorijska analiza zemljišta</a:t>
            </a:r>
            <a:endParaRPr lang="hr-HR" sz="2800" b="1" dirty="0">
              <a:solidFill>
                <a:srgbClr val="003300"/>
              </a:solidFill>
            </a:endParaRPr>
          </a:p>
        </p:txBody>
      </p:sp>
      <p:sp>
        <p:nvSpPr>
          <p:cNvPr id="3" name="Pravokutnik 2"/>
          <p:cNvSpPr/>
          <p:nvPr/>
        </p:nvSpPr>
        <p:spPr>
          <a:xfrm>
            <a:off x="71500" y="476672"/>
            <a:ext cx="9001000" cy="4446345"/>
          </a:xfrm>
          <a:prstGeom prst="rect">
            <a:avLst/>
          </a:prstGeom>
        </p:spPr>
        <p:txBody>
          <a:bodyPr wrap="square">
            <a:spAutoFit/>
          </a:bodyPr>
          <a:lstStyle/>
          <a:p>
            <a:pPr indent="360000">
              <a:lnSpc>
                <a:spcPct val="107000"/>
              </a:lnSpc>
              <a:spcBef>
                <a:spcPts val="0"/>
              </a:spcBef>
              <a:spcAft>
                <a:spcPts val="0"/>
              </a:spcAft>
            </a:pPr>
            <a:r>
              <a:rPr lang="hr-HR" sz="2000" b="1" u="sng" dirty="0">
                <a:solidFill>
                  <a:srgbClr val="003300"/>
                </a:solidFill>
                <a:latin typeface="+mn-lt"/>
                <a:ea typeface="Times New Roman" panose="02020603050405020304" pitchFamily="18" charset="0"/>
                <a:cs typeface="Times New Roman" panose="02020603050405020304" pitchFamily="18" charset="0"/>
              </a:rPr>
              <a:t>Kemijska analiza tla</a:t>
            </a:r>
            <a:r>
              <a:rPr lang="hr-HR" dirty="0">
                <a:solidFill>
                  <a:srgbClr val="003300"/>
                </a:solidFill>
                <a:latin typeface="+mn-lt"/>
                <a:ea typeface="Times New Roman" panose="02020603050405020304" pitchFamily="18" charset="0"/>
                <a:cs typeface="Times New Roman" panose="02020603050405020304" pitchFamily="18" charset="0"/>
              </a:rPr>
              <a:t> -</a:t>
            </a:r>
            <a:r>
              <a:rPr lang="hr-HR" dirty="0">
                <a:solidFill>
                  <a:srgbClr val="003300"/>
                </a:solidFill>
                <a:latin typeface="+mn-lt"/>
                <a:ea typeface="Calibri" panose="020F0502020204030204" pitchFamily="34" charset="0"/>
                <a:cs typeface="Times New Roman" panose="02020603050405020304" pitchFamily="18" charset="0"/>
              </a:rPr>
              <a:t> uz adekvatnu agrotehniku, predstavlja ključ za dobivanje visokih priroda jer doprinosi boljoj raspodjeli mineralnih i organskih gnojiva, uklanjanju akutnih deficita hraniva, kemijskoj i fizikalnoj popravci tla, ekonomičnijoj proizvodnji, odnosno očuvanju i podizanju efektivne plodnosti tla čime su prirodi viši i stabilniji te manje podložni promjeni uslijed različitih vremenskih prilika.</a:t>
            </a:r>
          </a:p>
          <a:p>
            <a:pPr indent="360000">
              <a:spcBef>
                <a:spcPts val="0"/>
              </a:spcBef>
              <a:spcAft>
                <a:spcPts val="0"/>
              </a:spcAft>
            </a:pPr>
            <a:r>
              <a:rPr lang="hr-HR" sz="2000" b="1" u="sng" dirty="0">
                <a:solidFill>
                  <a:srgbClr val="003300"/>
                </a:solidFill>
                <a:latin typeface="+mn-lt"/>
              </a:rPr>
              <a:t>Mehanička (teksturna) analiza tla</a:t>
            </a:r>
            <a:r>
              <a:rPr lang="hr-HR" dirty="0">
                <a:solidFill>
                  <a:srgbClr val="003300"/>
                </a:solidFill>
                <a:latin typeface="+mn-lt"/>
              </a:rPr>
              <a:t> – obuhvaća čvrstu fazu tla koju čine čestice primarnih i sekundarnih minerala (mehanički elementi tla) različite veličine i udjela (</a:t>
            </a:r>
            <a:r>
              <a:rPr lang="hr-HR" b="1" i="1" dirty="0">
                <a:solidFill>
                  <a:srgbClr val="003300"/>
                </a:solidFill>
                <a:latin typeface="+mn-lt"/>
              </a:rPr>
              <a:t>tekstura tla</a:t>
            </a:r>
            <a:r>
              <a:rPr lang="hr-HR" dirty="0">
                <a:solidFill>
                  <a:srgbClr val="003300"/>
                </a:solidFill>
                <a:latin typeface="+mn-lt"/>
              </a:rPr>
              <a:t>), koje su međusobno prostorno povezane u strukturne agregate koji čine </a:t>
            </a:r>
            <a:r>
              <a:rPr lang="hr-HR" b="1" i="1" dirty="0">
                <a:solidFill>
                  <a:srgbClr val="003300"/>
                </a:solidFill>
                <a:latin typeface="+mn-lt"/>
              </a:rPr>
              <a:t>strukturu tl</a:t>
            </a:r>
            <a:r>
              <a:rPr lang="hr-HR" b="1" dirty="0">
                <a:solidFill>
                  <a:srgbClr val="003300"/>
                </a:solidFill>
                <a:latin typeface="+mn-lt"/>
              </a:rPr>
              <a:t>a</a:t>
            </a:r>
            <a:r>
              <a:rPr lang="hr-HR" dirty="0">
                <a:solidFill>
                  <a:srgbClr val="003300"/>
                </a:solidFill>
                <a:latin typeface="+mn-lt"/>
              </a:rPr>
              <a:t>. Budući da je </a:t>
            </a:r>
            <a:r>
              <a:rPr lang="hr-HR" b="1" i="1" dirty="0">
                <a:solidFill>
                  <a:srgbClr val="003300"/>
                </a:solidFill>
                <a:latin typeface="+mn-lt"/>
              </a:rPr>
              <a:t>pakiranje strukturnih agregata tla</a:t>
            </a:r>
            <a:r>
              <a:rPr lang="hr-HR" dirty="0">
                <a:solidFill>
                  <a:srgbClr val="003300"/>
                </a:solidFill>
                <a:latin typeface="+mn-lt"/>
              </a:rPr>
              <a:t> promjenjivo tijekom vremena, ovisno od vlažnosti tla, obrade i drugih agrotehničkih zahvata, te djelovanja biljaka (rast korijena, izlučevine, žetveni ostaci i dr.), između čestica tla se formiraju pore ispunjene vodom i zrakom.</a:t>
            </a:r>
          </a:p>
          <a:p>
            <a:pPr indent="360000">
              <a:spcBef>
                <a:spcPts val="0"/>
              </a:spcBef>
              <a:spcAft>
                <a:spcPts val="0"/>
              </a:spcAft>
            </a:pPr>
            <a:r>
              <a:rPr lang="hr-HR" dirty="0">
                <a:solidFill>
                  <a:srgbClr val="003300"/>
                </a:solidFill>
                <a:latin typeface="+mn-lt"/>
              </a:rPr>
              <a:t>Dakle, tekstura tla je udio pojedinih čestica (</a:t>
            </a:r>
            <a:r>
              <a:rPr lang="hr-HR" b="1" i="1" dirty="0">
                <a:solidFill>
                  <a:srgbClr val="003300"/>
                </a:solidFill>
                <a:latin typeface="+mn-lt"/>
              </a:rPr>
              <a:t>pijesak</a:t>
            </a:r>
            <a:r>
              <a:rPr lang="hr-HR" dirty="0">
                <a:solidFill>
                  <a:srgbClr val="003300"/>
                </a:solidFill>
                <a:latin typeface="+mn-lt"/>
              </a:rPr>
              <a:t>, </a:t>
            </a:r>
            <a:r>
              <a:rPr lang="hr-HR" b="1" i="1" dirty="0">
                <a:solidFill>
                  <a:srgbClr val="003300"/>
                </a:solidFill>
                <a:latin typeface="+mn-lt"/>
              </a:rPr>
              <a:t>prah</a:t>
            </a:r>
            <a:r>
              <a:rPr lang="hr-HR" dirty="0">
                <a:solidFill>
                  <a:srgbClr val="003300"/>
                </a:solidFill>
                <a:latin typeface="+mn-lt"/>
              </a:rPr>
              <a:t> i </a:t>
            </a:r>
            <a:r>
              <a:rPr lang="hr-HR" b="1" i="1" dirty="0">
                <a:solidFill>
                  <a:srgbClr val="003300"/>
                </a:solidFill>
                <a:latin typeface="+mn-lt"/>
              </a:rPr>
              <a:t>glina</a:t>
            </a:r>
            <a:r>
              <a:rPr lang="hr-HR" dirty="0">
                <a:solidFill>
                  <a:srgbClr val="003300"/>
                </a:solidFill>
                <a:latin typeface="+mn-lt"/>
              </a:rPr>
              <a:t>) ovisno o njihovoj veličini, dok struktura označava njihov međusobni raspored. Kao mjera stabilnosti strukturnih agregata uzima se njihova otpornost na raspadanje pri vlaženju, iako je zapravo vrlo važno da se agregati tla ne raspadaju kod obrade.</a:t>
            </a:r>
          </a:p>
        </p:txBody>
      </p:sp>
      <p:sp>
        <p:nvSpPr>
          <p:cNvPr id="4" name="Pravokutnik 3"/>
          <p:cNvSpPr/>
          <p:nvPr/>
        </p:nvSpPr>
        <p:spPr>
          <a:xfrm>
            <a:off x="71500" y="4795897"/>
            <a:ext cx="8982998" cy="2062103"/>
          </a:xfrm>
          <a:prstGeom prst="rect">
            <a:avLst/>
          </a:prstGeom>
        </p:spPr>
        <p:txBody>
          <a:bodyPr wrap="square">
            <a:spAutoFit/>
          </a:bodyPr>
          <a:lstStyle/>
          <a:p>
            <a:pPr indent="360000"/>
            <a:r>
              <a:rPr lang="hr-HR" sz="2000" b="1" u="sng" dirty="0">
                <a:solidFill>
                  <a:srgbClr val="003300"/>
                </a:solidFill>
                <a:latin typeface="+mn-lt"/>
              </a:rPr>
              <a:t>Biološka analiza tla</a:t>
            </a:r>
            <a:r>
              <a:rPr lang="hr-HR" dirty="0">
                <a:solidFill>
                  <a:srgbClr val="003300"/>
                </a:solidFill>
                <a:latin typeface="+mn-lt"/>
              </a:rPr>
              <a:t> – podrazumijeva kvantitativno mjerenje mikrobiološke aktivnosti tla brojnim mikrobiološkim metodama, a u posljednje vrijeme često se brzo i jednostavno utvrđuje samo </a:t>
            </a:r>
            <a:r>
              <a:rPr lang="hr-HR" b="1" i="1" dirty="0">
                <a:solidFill>
                  <a:srgbClr val="003300"/>
                </a:solidFill>
                <a:latin typeface="+mn-lt"/>
              </a:rPr>
              <a:t>intenzitet disanja tla kao opći pokazatelj biogenosti</a:t>
            </a:r>
            <a:r>
              <a:rPr lang="hr-HR" dirty="0">
                <a:solidFill>
                  <a:srgbClr val="003300"/>
                </a:solidFill>
                <a:latin typeface="+mn-lt"/>
              </a:rPr>
              <a:t>.</a:t>
            </a:r>
          </a:p>
          <a:p>
            <a:pPr indent="360000"/>
            <a:r>
              <a:rPr lang="hr-HR" dirty="0">
                <a:solidFill>
                  <a:srgbClr val="003300"/>
                </a:solidFill>
                <a:latin typeface="+mn-lt"/>
              </a:rPr>
              <a:t>Degradacija bioloških svojstava tla uzrokuje usporenu transformaciju organske tvari (</a:t>
            </a:r>
            <a:r>
              <a:rPr lang="hr-HR" b="1" i="1" dirty="0">
                <a:solidFill>
                  <a:srgbClr val="003300"/>
                </a:solidFill>
                <a:latin typeface="+mn-lt"/>
              </a:rPr>
              <a:t>mineralizacija</a:t>
            </a:r>
            <a:r>
              <a:rPr lang="hr-HR" dirty="0">
                <a:solidFill>
                  <a:srgbClr val="003300"/>
                </a:solidFill>
                <a:latin typeface="+mn-lt"/>
              </a:rPr>
              <a:t> i </a:t>
            </a:r>
            <a:r>
              <a:rPr lang="hr-HR" b="1" i="1" dirty="0">
                <a:solidFill>
                  <a:srgbClr val="003300"/>
                </a:solidFill>
                <a:latin typeface="+mn-lt"/>
              </a:rPr>
              <a:t>humifikacija</a:t>
            </a:r>
            <a:r>
              <a:rPr lang="hr-HR" dirty="0">
                <a:solidFill>
                  <a:srgbClr val="003300"/>
                </a:solidFill>
                <a:latin typeface="+mn-lt"/>
              </a:rPr>
              <a:t>) loše kakvoće, čime se narušava i struktura tla. </a:t>
            </a:r>
            <a:r>
              <a:rPr lang="hr-HR" b="1" i="1" dirty="0">
                <a:solidFill>
                  <a:srgbClr val="FF0000"/>
                </a:solidFill>
                <a:latin typeface="+mn-lt"/>
              </a:rPr>
              <a:t>Dobra biogenost tla lako se procjenjuje prema brzini razlaganja žetvenih ostataka i organskih gnojiva, odnosno kroz tempo oslobađanja dušika, fosfora i drugih biogenih elemenata</a:t>
            </a:r>
            <a:r>
              <a:rPr lang="hr-HR" dirty="0">
                <a:solidFill>
                  <a:srgbClr val="003300"/>
                </a:solidFill>
                <a:latin typeface="+mn-lt"/>
              </a:rPr>
              <a:t>.</a:t>
            </a:r>
          </a:p>
        </p:txBody>
      </p:sp>
    </p:spTree>
    <p:extLst>
      <p:ext uri="{BB962C8B-B14F-4D97-AF65-F5344CB8AC3E}">
        <p14:creationId xmlns:p14="http://schemas.microsoft.com/office/powerpoint/2010/main" val="3649694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16" presetClass="entr" presetSubtype="37"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barn(outVertical)">
                                      <p:cBhvr>
                                        <p:cTn id="24" dur="10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barn(outVertical)">
                                      <p:cBhvr>
                                        <p:cTn id="29" dur="10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barn(outVertical)">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 calcmode="lin" valueType="num">
                                      <p:cBhvr additive="base">
                                        <p:cTn id="3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 calcmode="lin" valueType="num">
                                      <p:cBhvr additive="base">
                                        <p:cTn id="4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95" y="80628"/>
            <a:ext cx="4032448" cy="2229608"/>
          </a:xfrm>
          <a:prstGeom prst="rect">
            <a:avLst/>
          </a:prstGeom>
        </p:spPr>
      </p:pic>
      <p:sp>
        <p:nvSpPr>
          <p:cNvPr id="7" name="TekstniOkvir 6"/>
          <p:cNvSpPr txBox="1"/>
          <p:nvPr/>
        </p:nvSpPr>
        <p:spPr>
          <a:xfrm>
            <a:off x="4499992" y="476672"/>
            <a:ext cx="4536504" cy="1200329"/>
          </a:xfrm>
          <a:prstGeom prst="rect">
            <a:avLst/>
          </a:prstGeom>
          <a:noFill/>
        </p:spPr>
        <p:txBody>
          <a:bodyPr wrap="square" rtlCol="0">
            <a:spAutoFit/>
          </a:bodyPr>
          <a:lstStyle/>
          <a:p>
            <a:pPr algn="ctr"/>
            <a:r>
              <a:rPr lang="hr-HR" sz="2400" b="1" dirty="0">
                <a:solidFill>
                  <a:srgbClr val="003300"/>
                </a:solidFill>
                <a:latin typeface="+mn-lt"/>
              </a:rPr>
              <a:t>Shema strukturnog agregata tla (lijevo) i utjecaj zbijanja tla na rast usjeva (dolje)</a:t>
            </a:r>
          </a:p>
        </p:txBody>
      </p:sp>
      <p:grpSp>
        <p:nvGrpSpPr>
          <p:cNvPr id="4" name="Grupa 3">
            <a:extLst>
              <a:ext uri="{FF2B5EF4-FFF2-40B4-BE49-F238E27FC236}">
                <a16:creationId xmlns:a16="http://schemas.microsoft.com/office/drawing/2014/main" id="{D7832D6D-56AE-459C-B53F-324274BE8085}"/>
              </a:ext>
            </a:extLst>
          </p:cNvPr>
          <p:cNvGrpSpPr/>
          <p:nvPr/>
        </p:nvGrpSpPr>
        <p:grpSpPr>
          <a:xfrm>
            <a:off x="665565" y="2384884"/>
            <a:ext cx="7812869" cy="4381500"/>
            <a:chOff x="665565" y="2384884"/>
            <a:chExt cx="7812869" cy="4381500"/>
          </a:xfrm>
        </p:grpSpPr>
        <p:pic>
          <p:nvPicPr>
            <p:cNvPr id="6" name="Slika 5"/>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665565" y="2384884"/>
              <a:ext cx="7812869" cy="4381500"/>
            </a:xfrm>
            <a:prstGeom prst="rect">
              <a:avLst/>
            </a:prstGeom>
          </p:spPr>
        </p:pic>
        <p:sp>
          <p:nvSpPr>
            <p:cNvPr id="2" name="TekstniOkvir 1">
              <a:extLst>
                <a:ext uri="{FF2B5EF4-FFF2-40B4-BE49-F238E27FC236}">
                  <a16:creationId xmlns:a16="http://schemas.microsoft.com/office/drawing/2014/main" id="{7F8F66EA-ADB7-4B5D-BE3D-E3B12040ED21}"/>
                </a:ext>
              </a:extLst>
            </p:cNvPr>
            <p:cNvSpPr txBox="1"/>
            <p:nvPr/>
          </p:nvSpPr>
          <p:spPr>
            <a:xfrm>
              <a:off x="1943708" y="6458607"/>
              <a:ext cx="4919873" cy="307777"/>
            </a:xfrm>
            <a:prstGeom prst="rect">
              <a:avLst/>
            </a:prstGeom>
            <a:solidFill>
              <a:schemeClr val="bg1"/>
            </a:solidFill>
          </p:spPr>
          <p:txBody>
            <a:bodyPr wrap="none" rtlCol="0">
              <a:spAutoFit/>
            </a:bodyPr>
            <a:lstStyle/>
            <a:p>
              <a:r>
                <a:rPr lang="hr-HR" sz="1400" dirty="0">
                  <a:latin typeface="+mn-lt"/>
                </a:rPr>
                <a:t>a) Rast biljaka u tlu dobre obrade i b) u tlu sa sve tri vrste zbijanja</a:t>
              </a:r>
            </a:p>
          </p:txBody>
        </p:sp>
      </p:grpSp>
    </p:spTree>
    <p:extLst>
      <p:ext uri="{BB962C8B-B14F-4D97-AF65-F5344CB8AC3E}">
        <p14:creationId xmlns:p14="http://schemas.microsoft.com/office/powerpoint/2010/main" val="1707818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71500" y="152636"/>
            <a:ext cx="9001000" cy="2011695"/>
          </a:xfrm>
          <a:prstGeom prst="rect">
            <a:avLst/>
          </a:prstGeom>
        </p:spPr>
        <p:txBody>
          <a:bodyPr wrap="square" lIns="36000" tIns="36000" rIns="36000" bIns="36000">
            <a:spAutoFit/>
          </a:bodyPr>
          <a:lstStyle/>
          <a:p>
            <a:pPr indent="360000" defTabSz="358775">
              <a:lnSpc>
                <a:spcPct val="90000"/>
              </a:lnSpc>
            </a:pPr>
            <a:r>
              <a:rPr lang="hr-HR" sz="2800" b="1" u="sng" dirty="0">
                <a:solidFill>
                  <a:srgbClr val="003300"/>
                </a:solidFill>
                <a:effectLst>
                  <a:outerShdw blurRad="38100" dist="38100" dir="2700000" algn="tl">
                    <a:srgbClr val="000000">
                      <a:alpha val="43137"/>
                    </a:srgbClr>
                  </a:outerShdw>
                </a:effectLst>
                <a:latin typeface="+mn-lt"/>
              </a:rPr>
              <a:t>Plodnost tla</a:t>
            </a:r>
            <a:r>
              <a:rPr lang="hr-HR" sz="2800" b="1" dirty="0">
                <a:solidFill>
                  <a:srgbClr val="003300"/>
                </a:solidFill>
                <a:latin typeface="+mn-lt"/>
              </a:rPr>
              <a:t> </a:t>
            </a:r>
            <a:r>
              <a:rPr lang="hr-HR" sz="2800" dirty="0">
                <a:solidFill>
                  <a:srgbClr val="003300"/>
                </a:solidFill>
                <a:latin typeface="+mn-lt"/>
              </a:rPr>
              <a:t>je temelj produktivnosti poljoprivrednih, kao i svih prirodnih ekoloških sustava. Najbolje je definirati </a:t>
            </a:r>
            <a:r>
              <a:rPr lang="hr-HR" sz="2800" b="1" i="1" dirty="0">
                <a:solidFill>
                  <a:srgbClr val="003300"/>
                </a:solidFill>
                <a:latin typeface="+mn-lt"/>
              </a:rPr>
              <a:t>Plodnost ili zdravlje tla</a:t>
            </a:r>
            <a:r>
              <a:rPr lang="hr-HR" sz="2800" dirty="0">
                <a:solidFill>
                  <a:srgbClr val="003300"/>
                </a:solidFill>
                <a:latin typeface="+mn-lt"/>
              </a:rPr>
              <a:t> vrednovanjem njegovih specifičnih funkcija koje kvantificiraju biljnu produktivnost, ali ujedno opisuju i utjecaj na zdravlje ljudi jer:</a:t>
            </a:r>
            <a:endParaRPr lang="hr-HR" sz="2800" b="1" dirty="0">
              <a:solidFill>
                <a:srgbClr val="003300"/>
              </a:solidFill>
              <a:latin typeface="+mn-lt"/>
            </a:endParaRPr>
          </a:p>
        </p:txBody>
      </p:sp>
      <p:sp>
        <p:nvSpPr>
          <p:cNvPr id="3" name="Pravokutnik 2">
            <a:extLst>
              <a:ext uri="{FF2B5EF4-FFF2-40B4-BE49-F238E27FC236}">
                <a16:creationId xmlns:a16="http://schemas.microsoft.com/office/drawing/2014/main" id="{FC7A648C-32EC-494A-B89E-2502BE86D2A7}"/>
              </a:ext>
            </a:extLst>
          </p:cNvPr>
          <p:cNvSpPr/>
          <p:nvPr/>
        </p:nvSpPr>
        <p:spPr>
          <a:xfrm>
            <a:off x="71500" y="2096852"/>
            <a:ext cx="9001000" cy="3108543"/>
          </a:xfrm>
          <a:prstGeom prst="rect">
            <a:avLst/>
          </a:prstGeom>
        </p:spPr>
        <p:txBody>
          <a:bodyPr wrap="square">
            <a:spAutoFit/>
          </a:bodyPr>
          <a:lstStyle/>
          <a:p>
            <a:pPr indent="360363"/>
            <a:r>
              <a:rPr lang="hr-HR" sz="2800" b="1" i="1" dirty="0">
                <a:solidFill>
                  <a:srgbClr val="003300"/>
                </a:solidFill>
                <a:latin typeface="+mn-lt"/>
              </a:rPr>
              <a:t>Dobro organizirana poljoprivredna proizvodnja na dugi rok povećava ili održava produktivnost i profitabilnost proizvodnje na nacionalnoj razini, čuva ili poboljšava integritet, raznolikost i sustav poljoprivredne proizvodnje kao i okolnih prirodnih ekosustava, a također poboljšava zdravlje ljudi, njihovu sigurnost i zadovoljava u estetskom pogledu.</a:t>
            </a:r>
            <a:endParaRPr lang="hr-HR" sz="2800" dirty="0">
              <a:latin typeface="+mn-lt"/>
            </a:endParaRPr>
          </a:p>
        </p:txBody>
      </p:sp>
      <p:sp>
        <p:nvSpPr>
          <p:cNvPr id="4" name="Pravokutnik 3">
            <a:extLst>
              <a:ext uri="{FF2B5EF4-FFF2-40B4-BE49-F238E27FC236}">
                <a16:creationId xmlns:a16="http://schemas.microsoft.com/office/drawing/2014/main" id="{3FD31DC6-1DF7-4175-B070-6F335A0DB972}"/>
              </a:ext>
            </a:extLst>
          </p:cNvPr>
          <p:cNvSpPr/>
          <p:nvPr/>
        </p:nvSpPr>
        <p:spPr>
          <a:xfrm>
            <a:off x="71500" y="5133845"/>
            <a:ext cx="9001000" cy="1643527"/>
          </a:xfrm>
          <a:prstGeom prst="rect">
            <a:avLst/>
          </a:prstGeom>
        </p:spPr>
        <p:txBody>
          <a:bodyPr wrap="square">
            <a:spAutoFit/>
          </a:bodyPr>
          <a:lstStyle/>
          <a:p>
            <a:pPr indent="360000" defTabSz="358775">
              <a:lnSpc>
                <a:spcPct val="90000"/>
              </a:lnSpc>
            </a:pPr>
            <a:r>
              <a:rPr lang="hr-HR" sz="2800" b="1" u="sng" dirty="0">
                <a:solidFill>
                  <a:srgbClr val="0033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Efikasna gnojidba</a:t>
            </a:r>
            <a:r>
              <a:rPr lang="hr-HR" sz="2800" b="1" dirty="0">
                <a:solidFill>
                  <a:srgbClr val="003300"/>
                </a:solidFill>
                <a:latin typeface="+mn-lt"/>
                <a:ea typeface="Calibri" panose="020F0502020204030204" pitchFamily="34" charset="0"/>
                <a:cs typeface="Times New Roman" panose="02020603050405020304" pitchFamily="18" charset="0"/>
              </a:rPr>
              <a:t> </a:t>
            </a:r>
            <a:r>
              <a:rPr lang="hr-HR" sz="2800" dirty="0">
                <a:solidFill>
                  <a:srgbClr val="003300"/>
                </a:solidFill>
                <a:latin typeface="+mn-lt"/>
                <a:ea typeface="Calibri" panose="020F0502020204030204" pitchFamily="34" charset="0"/>
                <a:cs typeface="Times New Roman" panose="02020603050405020304" pitchFamily="18" charset="0"/>
              </a:rPr>
              <a:t>temelji se na poznavanju plodnosti tla te uvažavanju </a:t>
            </a:r>
            <a:r>
              <a:rPr lang="hr-HR" sz="2800" b="1" u="sng" dirty="0">
                <a:solidFill>
                  <a:srgbClr val="003300"/>
                </a:solidFill>
                <a:latin typeface="+mn-lt"/>
                <a:ea typeface="Calibri" panose="020F0502020204030204" pitchFamily="34" charset="0"/>
                <a:cs typeface="Times New Roman" panose="02020603050405020304" pitchFamily="18" charset="0"/>
              </a:rPr>
              <a:t>agroekoloških</a:t>
            </a:r>
            <a:r>
              <a:rPr lang="hr-HR" sz="2800" dirty="0">
                <a:solidFill>
                  <a:srgbClr val="003300"/>
                </a:solidFill>
                <a:latin typeface="+mn-lt"/>
                <a:ea typeface="Calibri" panose="020F0502020204030204" pitchFamily="34" charset="0"/>
                <a:cs typeface="Times New Roman" panose="02020603050405020304" pitchFamily="18" charset="0"/>
              </a:rPr>
              <a:t>, </a:t>
            </a:r>
            <a:r>
              <a:rPr lang="hr-HR" sz="2800" b="1" u="sng" dirty="0">
                <a:solidFill>
                  <a:srgbClr val="003300"/>
                </a:solidFill>
                <a:latin typeface="+mn-lt"/>
                <a:ea typeface="Calibri" panose="020F0502020204030204" pitchFamily="34" charset="0"/>
                <a:cs typeface="Times New Roman" panose="02020603050405020304" pitchFamily="18" charset="0"/>
              </a:rPr>
              <a:t>ekonomskih</a:t>
            </a:r>
            <a:r>
              <a:rPr lang="hr-HR" sz="2800" dirty="0">
                <a:solidFill>
                  <a:srgbClr val="003300"/>
                </a:solidFill>
                <a:latin typeface="+mn-lt"/>
                <a:ea typeface="Calibri" panose="020F0502020204030204" pitchFamily="34" charset="0"/>
                <a:cs typeface="Times New Roman" panose="02020603050405020304" pitchFamily="18" charset="0"/>
              </a:rPr>
              <a:t> i </a:t>
            </a:r>
            <a:r>
              <a:rPr lang="hr-HR" sz="2800" b="1" u="sng" dirty="0">
                <a:solidFill>
                  <a:srgbClr val="003300"/>
                </a:solidFill>
                <a:latin typeface="+mn-lt"/>
                <a:ea typeface="Calibri" panose="020F0502020204030204" pitchFamily="34" charset="0"/>
                <a:cs typeface="Times New Roman" panose="02020603050405020304" pitchFamily="18" charset="0"/>
              </a:rPr>
              <a:t>agrotehničkih mjera</a:t>
            </a:r>
            <a:r>
              <a:rPr lang="hr-HR" sz="2800" dirty="0">
                <a:solidFill>
                  <a:srgbClr val="003300"/>
                </a:solidFill>
                <a:latin typeface="+mn-lt"/>
                <a:ea typeface="Calibri" panose="020F0502020204030204" pitchFamily="34" charset="0"/>
                <a:cs typeface="Times New Roman" panose="02020603050405020304" pitchFamily="18" charset="0"/>
              </a:rPr>
              <a:t> u biljnoj proizvodnji, a oslanja se  na učinkovit </a:t>
            </a:r>
            <a:r>
              <a:rPr lang="hr-HR" sz="2800" b="1" u="sng" dirty="0">
                <a:solidFill>
                  <a:srgbClr val="003300"/>
                </a:solidFill>
                <a:latin typeface="+mn-lt"/>
                <a:ea typeface="Calibri" panose="020F0502020204030204" pitchFamily="34" charset="0"/>
                <a:cs typeface="Times New Roman" panose="02020603050405020304" pitchFamily="18" charset="0"/>
              </a:rPr>
              <a:t>sustav kontrole plodnosti tla</a:t>
            </a:r>
            <a:r>
              <a:rPr lang="hr-HR" sz="2800" dirty="0">
                <a:solidFill>
                  <a:srgbClr val="003300"/>
                </a:solidFill>
                <a:latin typeface="+mn-l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905752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3" presetClass="emph" presetSubtype="10" repeatCount="indefinite" decel="50000" fill="hold" grpId="1" nodeType="afterEffect">
                                  <p:stCondLst>
                                    <p:cond delay="0"/>
                                  </p:stCondLst>
                                  <p:endCondLst>
                                    <p:cond evt="onNext" delay="0">
                                      <p:tgtEl>
                                        <p:sldTgt/>
                                      </p:tgtEl>
                                    </p:cond>
                                  </p:endCondLst>
                                  <p:childTnLst>
                                    <p:animClr clrSpc="hsl" dir="ccw">
                                      <p:cBhvr override="childStyle">
                                        <p:cTn id="17" dur="2000" fill="hold"/>
                                        <p:tgtEl>
                                          <p:spTgt spid="3"/>
                                        </p:tgtEl>
                                        <p:attrNameLst>
                                          <p:attrName>style.color</p:attrName>
                                        </p:attrNameLst>
                                      </p:cBhvr>
                                      <p:to>
                                        <a:srgbClr val="FF3300"/>
                                      </p:to>
                                    </p:animClr>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179512" y="187586"/>
            <a:ext cx="8820980" cy="6481774"/>
          </a:xfrm>
          <a:prstGeom prst="rect">
            <a:avLst/>
          </a:prstGeom>
        </p:spPr>
        <p:txBody>
          <a:bodyPr wrap="square">
            <a:spAutoFit/>
          </a:bodyPr>
          <a:lstStyle/>
          <a:p>
            <a:pPr indent="358775" defTabSz="895350">
              <a:spcBef>
                <a:spcPts val="0"/>
              </a:spcBef>
              <a:spcAft>
                <a:spcPts val="600"/>
              </a:spcAft>
            </a:pPr>
            <a:r>
              <a:rPr lang="hr-HR" sz="2800" b="1" i="1" u="sng" dirty="0">
                <a:solidFill>
                  <a:srgbClr val="003300"/>
                </a:solidFill>
                <a:latin typeface="Calibri" panose="020F0502020204030204" pitchFamily="34" charset="0"/>
                <a:ea typeface="Times New Roman" panose="02020603050405020304" pitchFamily="18" charset="0"/>
                <a:cs typeface="Times New Roman" panose="02020603050405020304" pitchFamily="18" charset="0"/>
              </a:rPr>
              <a:t>Gnojidbena preporuka</a:t>
            </a:r>
          </a:p>
          <a:p>
            <a:pPr indent="358775" defTabSz="895350">
              <a:lnSpc>
                <a:spcPct val="90000"/>
              </a:lnSpc>
              <a:spcAft>
                <a:spcPts val="600"/>
              </a:spcAft>
            </a:pPr>
            <a:r>
              <a:rPr lang="hr-HR" sz="2400" b="1" i="1" dirty="0">
                <a:solidFill>
                  <a:srgbClr val="003300"/>
                </a:solidFill>
                <a:latin typeface="Calibri" panose="020F0502020204030204" pitchFamily="34" charset="0"/>
                <a:ea typeface="Calibri" panose="020F0502020204030204" pitchFamily="34" charset="0"/>
                <a:cs typeface="Arial" panose="020B0604020202020204" pitchFamily="34" charset="0"/>
              </a:rPr>
              <a:t>Gnojidbenu preporuku treba shvatiti kao savjet stručnjaka za ishranu bilja koji sadrži dozu, vrstu gnojiva i način njegove primjene, a uvažava</a:t>
            </a:r>
            <a:r>
              <a:rPr lang="hr-HR" sz="2400" b="1" i="1" dirty="0">
                <a:solidFill>
                  <a:srgbClr val="003300"/>
                </a:solidFill>
                <a:latin typeface="Calibri" panose="020F0502020204030204" pitchFamily="34" charset="0"/>
                <a:ea typeface="Calibri" panose="020F0502020204030204" pitchFamily="34" charset="0"/>
                <a:cs typeface="Times New Roman" panose="02020603050405020304" pitchFamily="18" charset="0"/>
              </a:rPr>
              <a:t> </a:t>
            </a:r>
            <a:r>
              <a:rPr lang="hr-HR" sz="2400" b="1" i="1" dirty="0">
                <a:solidFill>
                  <a:srgbClr val="003300"/>
                </a:solidFill>
                <a:latin typeface="Calibri" panose="020F0502020204030204" pitchFamily="34" charset="0"/>
                <a:ea typeface="Calibri" panose="020F0502020204030204" pitchFamily="34" charset="0"/>
                <a:cs typeface="Arial" panose="020B0604020202020204" pitchFamily="34" charset="0"/>
              </a:rPr>
              <a:t>sve</a:t>
            </a:r>
            <a:r>
              <a:rPr lang="hr-HR" sz="2400" b="1" i="1" dirty="0">
                <a:solidFill>
                  <a:srgbClr val="003300"/>
                </a:solidFill>
                <a:latin typeface="Calibri" panose="020F0502020204030204" pitchFamily="34" charset="0"/>
                <a:ea typeface="Calibri" panose="020F0502020204030204" pitchFamily="34" charset="0"/>
                <a:cs typeface="Times New Roman" panose="02020603050405020304" pitchFamily="18" charset="0"/>
              </a:rPr>
              <a:t> relevantne </a:t>
            </a:r>
            <a:r>
              <a:rPr lang="hr-HR" sz="2400" b="1" i="1" dirty="0">
                <a:solidFill>
                  <a:srgbClr val="003300"/>
                </a:solidFill>
                <a:latin typeface="Calibri" panose="020F0502020204030204" pitchFamily="34" charset="0"/>
                <a:ea typeface="Calibri" panose="020F0502020204030204" pitchFamily="34" charset="0"/>
                <a:cs typeface="Arial" panose="020B0604020202020204" pitchFamily="34" charset="0"/>
              </a:rPr>
              <a:t>čimbenike koji utječu na rast, razvitak, visinu prinosa i plodnost tla temeljem kojih se daje gnojidbena preporuka te je rizik pogreške prosječno 20%.</a:t>
            </a:r>
          </a:p>
          <a:p>
            <a:pPr indent="358775" defTabSz="895350">
              <a:lnSpc>
                <a:spcPct val="90000"/>
              </a:lnSpc>
              <a:spcAft>
                <a:spcPts val="600"/>
              </a:spcAft>
            </a:pPr>
            <a:r>
              <a:rPr lang="hr-HR" sz="2400" dirty="0">
                <a:solidFill>
                  <a:srgbClr val="003300"/>
                </a:solidFill>
                <a:latin typeface="Calibri" panose="020F0502020204030204" pitchFamily="34" charset="0"/>
                <a:ea typeface="Calibri" panose="020F0502020204030204" pitchFamily="34" charset="0"/>
                <a:cs typeface="Arial" panose="020B0604020202020204" pitchFamily="34" charset="0"/>
              </a:rPr>
              <a:t>Odnos između indikatora produktivnosti jest</a:t>
            </a:r>
            <a:r>
              <a:rPr lang="hr-HR" sz="2400" dirty="0">
                <a:solidFill>
                  <a:srgbClr val="003300"/>
                </a:solidFill>
                <a:latin typeface="Calibri" panose="020F0502020204030204" pitchFamily="34" charset="0"/>
                <a:ea typeface="Calibri" panose="020F0502020204030204" pitchFamily="34" charset="0"/>
                <a:cs typeface="Times New Roman" panose="02020603050405020304" pitchFamily="18" charset="0"/>
              </a:rPr>
              <a:t> </a:t>
            </a:r>
            <a:r>
              <a:rPr lang="hr-HR" sz="2400" dirty="0">
                <a:solidFill>
                  <a:srgbClr val="003300"/>
                </a:solidFill>
                <a:latin typeface="Calibri" panose="020F0502020204030204" pitchFamily="34" charset="0"/>
                <a:ea typeface="Calibri" panose="020F0502020204030204" pitchFamily="34" charset="0"/>
                <a:cs typeface="Arial" panose="020B0604020202020204" pitchFamily="34" charset="0"/>
              </a:rPr>
              <a:t>dinamičan i  vrlo kompleksan</a:t>
            </a:r>
            <a:r>
              <a:rPr lang="hr-HR" sz="2400" dirty="0">
                <a:solidFill>
                  <a:srgbClr val="003300"/>
                </a:solidFill>
                <a:latin typeface="Calibri" panose="020F0502020204030204" pitchFamily="34" charset="0"/>
                <a:ea typeface="Calibri" panose="020F0502020204030204" pitchFamily="34" charset="0"/>
                <a:cs typeface="Times New Roman" panose="02020603050405020304" pitchFamily="18" charset="0"/>
              </a:rPr>
              <a:t> i </a:t>
            </a:r>
            <a:r>
              <a:rPr lang="hr-HR" sz="2400" dirty="0">
                <a:solidFill>
                  <a:srgbClr val="003300"/>
                </a:solidFill>
                <a:latin typeface="Calibri" panose="020F0502020204030204" pitchFamily="34" charset="0"/>
                <a:ea typeface="Calibri" panose="020F0502020204030204" pitchFamily="34" charset="0"/>
                <a:cs typeface="Arial" panose="020B0604020202020204" pitchFamily="34" charset="0"/>
              </a:rPr>
              <a:t>svaki</a:t>
            </a:r>
            <a:r>
              <a:rPr lang="hr-HR" sz="2400" dirty="0">
                <a:solidFill>
                  <a:srgbClr val="003300"/>
                </a:solidFill>
                <a:latin typeface="Calibri" panose="020F0502020204030204" pitchFamily="34" charset="0"/>
                <a:ea typeface="Calibri" panose="020F0502020204030204" pitchFamily="34" charset="0"/>
                <a:cs typeface="Times New Roman" panose="02020603050405020304" pitchFamily="18" charset="0"/>
              </a:rPr>
              <a:t> </a:t>
            </a:r>
            <a:r>
              <a:rPr lang="hr-HR" sz="2400" dirty="0">
                <a:solidFill>
                  <a:srgbClr val="003300"/>
                </a:solidFill>
                <a:latin typeface="Calibri" panose="020F0502020204030204" pitchFamily="34" charset="0"/>
                <a:ea typeface="Calibri" panose="020F0502020204030204" pitchFamily="34" charset="0"/>
                <a:cs typeface="Arial" panose="020B0604020202020204" pitchFamily="34" charset="0"/>
              </a:rPr>
              <a:t>od njih</a:t>
            </a:r>
            <a:r>
              <a:rPr lang="hr-HR" sz="2400" dirty="0">
                <a:solidFill>
                  <a:srgbClr val="003300"/>
                </a:solidFill>
                <a:latin typeface="Calibri" panose="020F0502020204030204" pitchFamily="34" charset="0"/>
                <a:ea typeface="Calibri" panose="020F0502020204030204" pitchFamily="34" charset="0"/>
                <a:cs typeface="Times New Roman" panose="02020603050405020304" pitchFamily="18" charset="0"/>
              </a:rPr>
              <a:t> </a:t>
            </a:r>
            <a:r>
              <a:rPr lang="hr-HR" sz="2400" dirty="0">
                <a:solidFill>
                  <a:srgbClr val="003300"/>
                </a:solidFill>
                <a:latin typeface="Calibri" panose="020F0502020204030204" pitchFamily="34" charset="0"/>
                <a:ea typeface="Calibri" panose="020F0502020204030204" pitchFamily="34" charset="0"/>
                <a:cs typeface="Arial" panose="020B0604020202020204" pitchFamily="34" charset="0"/>
              </a:rPr>
              <a:t>može biti tzv. </a:t>
            </a:r>
            <a:r>
              <a:rPr lang="hr-HR" sz="2400" b="1" i="1" u="sng" dirty="0">
                <a:solidFill>
                  <a:srgbClr val="003300"/>
                </a:solidFill>
                <a:latin typeface="Calibri" panose="020F0502020204030204" pitchFamily="34" charset="0"/>
                <a:ea typeface="Calibri" panose="020F0502020204030204" pitchFamily="34" charset="0"/>
                <a:cs typeface="Arial" panose="020B0604020202020204" pitchFamily="34" charset="0"/>
              </a:rPr>
              <a:t>faktor ograničenja</a:t>
            </a:r>
            <a:r>
              <a:rPr lang="hr-HR" sz="2400" b="1" dirty="0">
                <a:solidFill>
                  <a:srgbClr val="003300"/>
                </a:solidFill>
                <a:latin typeface="Calibri" panose="020F0502020204030204" pitchFamily="34" charset="0"/>
                <a:ea typeface="Calibri" panose="020F0502020204030204" pitchFamily="34" charset="0"/>
                <a:cs typeface="Arial" panose="020B0604020202020204" pitchFamily="34" charset="0"/>
              </a:rPr>
              <a:t> </a:t>
            </a:r>
            <a:r>
              <a:rPr lang="hr-HR" sz="2400" dirty="0">
                <a:solidFill>
                  <a:srgbClr val="003300"/>
                </a:solidFill>
                <a:latin typeface="Calibri" panose="020F0502020204030204" pitchFamily="34" charset="0"/>
                <a:ea typeface="Calibri" panose="020F0502020204030204" pitchFamily="34" charset="0"/>
                <a:cs typeface="Arial" panose="020B0604020202020204" pitchFamily="34" charset="0"/>
              </a:rPr>
              <a:t>tijekom cijelog perioda vegetacije ili samo u određeno vrijeme rasta i razvitka, odnosno tvorbe prinosa.</a:t>
            </a:r>
          </a:p>
          <a:p>
            <a:pPr indent="358775" defTabSz="895350">
              <a:lnSpc>
                <a:spcPct val="90000"/>
              </a:lnSpc>
              <a:spcAft>
                <a:spcPts val="600"/>
              </a:spcAft>
            </a:pPr>
            <a:r>
              <a:rPr lang="hr-HR" sz="2400" dirty="0">
                <a:solidFill>
                  <a:srgbClr val="003300"/>
                </a:solidFill>
                <a:latin typeface="Calibri" panose="020F0502020204030204" pitchFamily="34" charset="0"/>
                <a:ea typeface="Calibri" panose="020F0502020204030204" pitchFamily="34" charset="0"/>
                <a:cs typeface="Arial" panose="020B0604020202020204" pitchFamily="34" charset="0"/>
              </a:rPr>
              <a:t>Stoga je prvi zadatak gnojidbene preporuke postaviti dijagnozu, odnosno identificirati čimbenike minimuma, a tek onda utvrditi potrebnu dozu hraniva, način i vrijeme primjene.</a:t>
            </a:r>
          </a:p>
          <a:p>
            <a:pPr indent="358775" defTabSz="895350">
              <a:lnSpc>
                <a:spcPct val="90000"/>
              </a:lnSpc>
              <a:spcAft>
                <a:spcPts val="600"/>
              </a:spcAft>
            </a:pPr>
            <a:r>
              <a:rPr lang="hr-HR" sz="2400" b="1" i="1" u="sng" dirty="0">
                <a:solidFill>
                  <a:srgbClr val="003300"/>
                </a:solidFill>
                <a:latin typeface="Calibri" panose="020F0502020204030204" pitchFamily="34" charset="0"/>
                <a:ea typeface="Calibri" panose="020F0502020204030204" pitchFamily="34" charset="0"/>
                <a:cs typeface="Arial" panose="020B0604020202020204" pitchFamily="34" charset="0"/>
              </a:rPr>
              <a:t>Dijagnoza stanja</a:t>
            </a:r>
            <a:r>
              <a:rPr lang="hr-HR" sz="2400" b="1" i="1" dirty="0">
                <a:solidFill>
                  <a:srgbClr val="003300"/>
                </a:solidFill>
                <a:latin typeface="Calibri" panose="020F0502020204030204" pitchFamily="34" charset="0"/>
                <a:ea typeface="Calibri" panose="020F0502020204030204" pitchFamily="34" charset="0"/>
                <a:cs typeface="Arial" panose="020B0604020202020204" pitchFamily="34" charset="0"/>
              </a:rPr>
              <a:t> </a:t>
            </a:r>
            <a:r>
              <a:rPr lang="hr-HR" sz="2400" dirty="0">
                <a:solidFill>
                  <a:srgbClr val="003300"/>
                </a:solidFill>
                <a:latin typeface="Calibri" panose="020F0502020204030204" pitchFamily="34" charset="0"/>
                <a:ea typeface="Calibri" panose="020F0502020204030204" pitchFamily="34" charset="0"/>
                <a:cs typeface="Arial" panose="020B0604020202020204" pitchFamily="34" charset="0"/>
              </a:rPr>
              <a:t>temelji se na fizikalno-kemijskoj analizi tla i/ili biljne tvari, odnosno prethodnim spoznajama o biljnoj proizvodnji. </a:t>
            </a:r>
            <a:r>
              <a:rPr lang="hr-HR" sz="2400" b="1" i="1" dirty="0">
                <a:solidFill>
                  <a:srgbClr val="003300"/>
                </a:solidFill>
                <a:latin typeface="Calibri" panose="020F0502020204030204" pitchFamily="34" charset="0"/>
                <a:ea typeface="Calibri" panose="020F0502020204030204" pitchFamily="34" charset="0"/>
                <a:cs typeface="Arial" panose="020B0604020202020204" pitchFamily="34" charset="0"/>
              </a:rPr>
              <a:t>Zbog toga je za pouzdanu preporuku potrebno i uključivanje proizvođača jer njihova zapažanja mogu spriječiti pogreške budući da imaju uvid u povijest proizvodnje na konkretnoj parceli</a:t>
            </a:r>
            <a:r>
              <a:rPr lang="hr-HR" sz="2400" dirty="0">
                <a:solidFill>
                  <a:srgbClr val="003300"/>
                </a:solidFill>
                <a:latin typeface="Calibri" panose="020F0502020204030204" pitchFamily="34" charset="0"/>
                <a:ea typeface="Calibri" panose="020F0502020204030204" pitchFamily="34" charset="0"/>
                <a:cs typeface="Arial" panose="020B0604020202020204" pitchFamily="34" charset="0"/>
              </a:rPr>
              <a:t>.</a:t>
            </a:r>
            <a:endParaRPr lang="hr-HR" sz="2400" dirty="0">
              <a:solidFill>
                <a:srgbClr val="0033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8965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0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p:stCondLst>
                              <p:cond delay="600"/>
                            </p:stCondLst>
                            <p:childTnLst>
                              <p:par>
                                <p:cTn id="11" presetID="53" presetClass="entr" presetSubtype="16" fill="hold" nodeType="afterEffect">
                                  <p:stCondLst>
                                    <p:cond delay="100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p:cTn id="20"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p:cTn id="2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 calcmode="lin" valueType="num">
                                      <p:cBhvr>
                                        <p:cTn id="34"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36290" y="976393"/>
            <a:ext cx="8671419" cy="5713477"/>
            <a:chOff x="1206970" y="1033483"/>
            <a:chExt cx="7666097" cy="4899908"/>
          </a:xfrm>
        </p:grpSpPr>
        <p:sp>
          <p:nvSpPr>
            <p:cNvPr id="2" name="Rounded Rectangle 1"/>
            <p:cNvSpPr/>
            <p:nvPr/>
          </p:nvSpPr>
          <p:spPr>
            <a:xfrm>
              <a:off x="2092696" y="4411516"/>
              <a:ext cx="5977655" cy="1521875"/>
            </a:xfrm>
            <a:prstGeom prst="roundRect">
              <a:avLst/>
            </a:prstGeom>
            <a:solidFill>
              <a:srgbClr val="99FFCC"/>
            </a:solid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hr-HR" sz="1600" b="1">
                  <a:solidFill>
                    <a:srgbClr val="FF0000"/>
                  </a:solidFill>
                  <a:effectLst>
                    <a:outerShdw blurRad="38100" dist="38100" dir="2700000" algn="tl">
                      <a:srgbClr val="000000">
                        <a:alpha val="43137"/>
                      </a:srgbClr>
                    </a:outerShdw>
                  </a:effectLst>
                </a:rPr>
                <a:t>iBaza</a:t>
              </a:r>
            </a:p>
            <a:p>
              <a:r>
                <a:rPr lang="hr-HR" sz="900" b="1">
                  <a:solidFill>
                    <a:srgbClr val="FF0000"/>
                  </a:solidFill>
                  <a:effectLst>
                    <a:outerShdw blurRad="38100" dist="38100" dir="2700000" algn="tl">
                      <a:srgbClr val="000000">
                        <a:alpha val="43137"/>
                      </a:srgbClr>
                    </a:outerShdw>
                  </a:effectLst>
                </a:rPr>
                <a:t>(Interpretacijska baza)</a:t>
              </a:r>
            </a:p>
          </p:txBody>
        </p:sp>
        <p:grpSp>
          <p:nvGrpSpPr>
            <p:cNvPr id="2149" name="Group 2148"/>
            <p:cNvGrpSpPr/>
            <p:nvPr/>
          </p:nvGrpSpPr>
          <p:grpSpPr>
            <a:xfrm>
              <a:off x="1206970" y="1033483"/>
              <a:ext cx="7666097" cy="4794845"/>
              <a:chOff x="931604" y="234976"/>
              <a:chExt cx="10221462" cy="6393127"/>
            </a:xfrm>
          </p:grpSpPr>
          <p:sp>
            <p:nvSpPr>
              <p:cNvPr id="4" name="AutoShape 3"/>
              <p:cNvSpPr>
                <a:spLocks noChangeArrowheads="1"/>
              </p:cNvSpPr>
              <p:nvPr/>
            </p:nvSpPr>
            <p:spPr bwMode="auto">
              <a:xfrm>
                <a:off x="4469216" y="234976"/>
                <a:ext cx="3284401" cy="683888"/>
              </a:xfrm>
              <a:prstGeom prst="flowChartInputOutput">
                <a:avLst/>
              </a:prstGeom>
              <a:solidFill>
                <a:srgbClr val="663300"/>
              </a:solidFill>
              <a:ln w="31750" algn="in">
                <a:solidFill>
                  <a:srgbClr val="000000"/>
                </a:solidFill>
                <a:miter lim="800000"/>
                <a:headEnd/>
                <a:tailEnd/>
              </a:ln>
              <a:effectLst>
                <a:outerShdw dist="35921" dir="2700000" algn="ctr" rotWithShape="0">
                  <a:srgbClr val="868686"/>
                </a:outerShdw>
                <a:softEdge rad="31750"/>
              </a:effectLst>
            </p:spPr>
            <p:txBody>
              <a:bodyPr vert="horz" wrap="square" lIns="27432" tIns="27432" rIns="27432" bIns="27432" numCol="1" anchor="ctr" anchorCtr="0" compatLnSpc="1">
                <a:prstTxWarp prst="textNoShape">
                  <a:avLst/>
                </a:prstTxWarp>
              </a:bodyPr>
              <a:lstStyle/>
              <a:p>
                <a:pPr algn="ctr" defTabSz="685800" eaLnBrk="0" hangingPunct="0"/>
                <a:r>
                  <a:rPr lang="hr-HR" b="1" dirty="0">
                    <a:solidFill>
                      <a:srgbClr val="FFFFFF"/>
                    </a:solidFill>
                    <a:latin typeface="Calibri" panose="020F0502020204030204" pitchFamily="34" charset="0"/>
                  </a:rPr>
                  <a:t>Informacije o zemljištu (uBaza)</a:t>
                </a:r>
                <a:endParaRPr lang="sr-Latn-RS" dirty="0">
                  <a:latin typeface="Arial" panose="020B0604020202020204" pitchFamily="34" charset="0"/>
                </a:endParaRPr>
              </a:p>
            </p:txBody>
          </p:sp>
          <p:sp>
            <p:nvSpPr>
              <p:cNvPr id="5" name="AutoShape 4"/>
              <p:cNvSpPr>
                <a:spLocks noChangeArrowheads="1"/>
              </p:cNvSpPr>
              <p:nvPr/>
            </p:nvSpPr>
            <p:spPr bwMode="auto">
              <a:xfrm>
                <a:off x="931604" y="1351787"/>
                <a:ext cx="2361939" cy="540407"/>
              </a:xfrm>
              <a:prstGeom prst="flowChartInputOutput">
                <a:avLst/>
              </a:prstGeom>
              <a:solidFill>
                <a:schemeClr val="bg1">
                  <a:lumMod val="95000"/>
                </a:schemeClr>
              </a:solidFill>
              <a:ln w="31750" algn="in">
                <a:solidFill>
                  <a:srgbClr val="FF0000"/>
                </a:solidFill>
                <a:miter lim="800000"/>
                <a:headEnd/>
                <a:tailEnd/>
              </a:ln>
              <a:effectLst>
                <a:outerShdw dist="35921" dir="2700000" algn="ctr" rotWithShape="0">
                  <a:srgbClr val="868686"/>
                </a:outerShdw>
                <a:softEdge rad="31750"/>
              </a:effectLst>
            </p:spPr>
            <p:txBody>
              <a:bodyPr vert="horz" wrap="square" lIns="27432" tIns="27432" rIns="27432" bIns="27432" numCol="1" anchor="ctr" anchorCtr="0" compatLnSpc="1">
                <a:prstTxWarp prst="textNoShape">
                  <a:avLst/>
                </a:prstTxWarp>
              </a:bodyPr>
              <a:lstStyle/>
              <a:p>
                <a:pPr algn="ctr" defTabSz="685800" eaLnBrk="0" hangingPunct="0"/>
                <a:r>
                  <a:rPr lang="hr-HR" sz="1200" b="1">
                    <a:solidFill>
                      <a:srgbClr val="000000"/>
                    </a:solidFill>
                    <a:latin typeface="Calibri" panose="020F0502020204030204" pitchFamily="34" charset="0"/>
                  </a:rPr>
                  <a:t>Podaci o vlasništvu</a:t>
                </a:r>
                <a:endParaRPr lang="sr-Latn-RS" sz="1200">
                  <a:latin typeface="Arial" panose="020B0604020202020204" pitchFamily="34" charset="0"/>
                </a:endParaRPr>
              </a:p>
            </p:txBody>
          </p:sp>
          <p:sp>
            <p:nvSpPr>
              <p:cNvPr id="6" name="AutoShape 5"/>
              <p:cNvSpPr>
                <a:spLocks noChangeArrowheads="1"/>
              </p:cNvSpPr>
              <p:nvPr/>
            </p:nvSpPr>
            <p:spPr bwMode="auto">
              <a:xfrm>
                <a:off x="6977701" y="1359957"/>
                <a:ext cx="2160000" cy="540407"/>
              </a:xfrm>
              <a:prstGeom prst="flowChartInputOutput">
                <a:avLst/>
              </a:prstGeom>
              <a:solidFill>
                <a:schemeClr val="accent2">
                  <a:lumMod val="20000"/>
                  <a:lumOff val="80000"/>
                </a:schemeClr>
              </a:solidFill>
              <a:ln w="31750" algn="in">
                <a:solidFill>
                  <a:srgbClr val="FF0000"/>
                </a:solidFill>
                <a:miter lim="800000"/>
                <a:headEnd/>
                <a:tailEnd/>
              </a:ln>
              <a:effectLst>
                <a:outerShdw dist="35921" dir="2700000" algn="ctr" rotWithShape="0">
                  <a:srgbClr val="868686"/>
                </a:outerShdw>
                <a:softEdge rad="31750"/>
              </a:effectLst>
            </p:spPr>
            <p:txBody>
              <a:bodyPr vert="horz" wrap="square" lIns="27432" tIns="27432" rIns="27432" bIns="27432" numCol="1" anchor="ctr" anchorCtr="0" compatLnSpc="1">
                <a:prstTxWarp prst="textNoShape">
                  <a:avLst/>
                </a:prstTxWarp>
              </a:bodyPr>
              <a:lstStyle/>
              <a:p>
                <a:pPr algn="ctr" defTabSz="685800" eaLnBrk="0" hangingPunct="0"/>
                <a:r>
                  <a:rPr lang="hr-HR" sz="1200" b="1">
                    <a:solidFill>
                      <a:srgbClr val="000000"/>
                    </a:solidFill>
                    <a:latin typeface="Calibri" panose="020F0502020204030204" pitchFamily="34" charset="0"/>
                  </a:rPr>
                  <a:t>Kemijska analiza tla</a:t>
                </a:r>
                <a:endParaRPr lang="sr-Latn-RS" sz="1200">
                  <a:latin typeface="Arial" panose="020B0604020202020204" pitchFamily="34" charset="0"/>
                </a:endParaRPr>
              </a:p>
            </p:txBody>
          </p:sp>
          <p:sp>
            <p:nvSpPr>
              <p:cNvPr id="7" name="AutoShape 6"/>
              <p:cNvSpPr>
                <a:spLocks noChangeArrowheads="1"/>
              </p:cNvSpPr>
              <p:nvPr/>
            </p:nvSpPr>
            <p:spPr bwMode="auto">
              <a:xfrm>
                <a:off x="4962337" y="1359957"/>
                <a:ext cx="2361938" cy="540407"/>
              </a:xfrm>
              <a:prstGeom prst="flowChartInputOutput">
                <a:avLst/>
              </a:prstGeom>
              <a:solidFill>
                <a:srgbClr val="FFFFCC"/>
              </a:solidFill>
              <a:ln w="31750" algn="in">
                <a:solidFill>
                  <a:srgbClr val="FF0000"/>
                </a:solidFill>
                <a:miter lim="800000"/>
                <a:headEnd/>
                <a:tailEnd/>
              </a:ln>
              <a:effectLst>
                <a:outerShdw dist="35921" dir="2700000" algn="ctr" rotWithShape="0">
                  <a:srgbClr val="868686"/>
                </a:outerShdw>
                <a:softEdge rad="31750"/>
              </a:effectLst>
            </p:spPr>
            <p:txBody>
              <a:bodyPr vert="horz" wrap="square" lIns="0" tIns="0" rIns="0" bIns="0" numCol="1" anchor="ctr" anchorCtr="0" compatLnSpc="1">
                <a:prstTxWarp prst="textNoShape">
                  <a:avLst/>
                </a:prstTxWarp>
              </a:bodyPr>
              <a:lstStyle/>
              <a:p>
                <a:pPr algn="ctr" defTabSz="685800" eaLnBrk="0" hangingPunct="0"/>
                <a:r>
                  <a:rPr lang="hr-HR" sz="1200" b="1">
                    <a:solidFill>
                      <a:srgbClr val="000000"/>
                    </a:solidFill>
                    <a:latin typeface="Calibri" panose="020F0502020204030204" pitchFamily="34" charset="0"/>
                  </a:rPr>
                  <a:t>Podaci o parceli i usjevu</a:t>
                </a:r>
                <a:endParaRPr lang="sr-Latn-RS" sz="1200">
                  <a:latin typeface="Arial" panose="020B0604020202020204" pitchFamily="34" charset="0"/>
                </a:endParaRPr>
              </a:p>
            </p:txBody>
          </p:sp>
          <p:sp>
            <p:nvSpPr>
              <p:cNvPr id="8" name="AutoShape 7"/>
              <p:cNvSpPr>
                <a:spLocks noChangeArrowheads="1"/>
              </p:cNvSpPr>
              <p:nvPr/>
            </p:nvSpPr>
            <p:spPr bwMode="auto">
              <a:xfrm>
                <a:off x="2946970" y="1351787"/>
                <a:ext cx="2361939" cy="540407"/>
              </a:xfrm>
              <a:prstGeom prst="flowChartInputOutput">
                <a:avLst/>
              </a:prstGeom>
              <a:solidFill>
                <a:schemeClr val="accent1">
                  <a:lumMod val="40000"/>
                  <a:lumOff val="60000"/>
                </a:schemeClr>
              </a:solidFill>
              <a:ln w="31750" algn="in">
                <a:solidFill>
                  <a:srgbClr val="FF0000"/>
                </a:solidFill>
                <a:miter lim="800000"/>
                <a:headEnd/>
                <a:tailEnd/>
              </a:ln>
              <a:effectLst>
                <a:outerShdw dist="35921" dir="2700000" algn="ctr" rotWithShape="0">
                  <a:srgbClr val="868686"/>
                </a:outerShdw>
                <a:softEdge rad="31750"/>
              </a:effectLst>
            </p:spPr>
            <p:txBody>
              <a:bodyPr vert="horz" wrap="square" lIns="0" tIns="0" rIns="0" bIns="0" numCol="1" anchor="ctr" anchorCtr="0" compatLnSpc="1">
                <a:prstTxWarp prst="textNoShape">
                  <a:avLst/>
                </a:prstTxWarp>
              </a:bodyPr>
              <a:lstStyle/>
              <a:p>
                <a:pPr algn="ctr" defTabSz="685800" eaLnBrk="0" hangingPunct="0"/>
                <a:r>
                  <a:rPr lang="hr-HR" sz="1200" b="1">
                    <a:solidFill>
                      <a:srgbClr val="000000"/>
                    </a:solidFill>
                    <a:latin typeface="Calibri" panose="020F0502020204030204" pitchFamily="34" charset="0"/>
                  </a:rPr>
                  <a:t>Klimatski podaci</a:t>
                </a:r>
                <a:endParaRPr lang="sr-Latn-RS" sz="1200">
                  <a:latin typeface="Arial" panose="020B0604020202020204" pitchFamily="34" charset="0"/>
                </a:endParaRPr>
              </a:p>
            </p:txBody>
          </p:sp>
          <p:sp>
            <p:nvSpPr>
              <p:cNvPr id="9" name="AutoShape 8"/>
              <p:cNvSpPr>
                <a:spLocks noChangeArrowheads="1"/>
              </p:cNvSpPr>
              <p:nvPr/>
            </p:nvSpPr>
            <p:spPr bwMode="auto">
              <a:xfrm>
                <a:off x="8993066" y="1351787"/>
                <a:ext cx="2160000" cy="540407"/>
              </a:xfrm>
              <a:prstGeom prst="flowChartInputOutput">
                <a:avLst/>
              </a:prstGeom>
              <a:solidFill>
                <a:srgbClr val="00FFCC"/>
              </a:solidFill>
              <a:ln w="31750" algn="in">
                <a:solidFill>
                  <a:srgbClr val="FF0000"/>
                </a:solidFill>
                <a:miter lim="800000"/>
                <a:headEnd/>
                <a:tailEnd/>
              </a:ln>
              <a:effectLst>
                <a:outerShdw dist="35921" dir="2700000" algn="ctr" rotWithShape="0">
                  <a:srgbClr val="868686"/>
                </a:outerShdw>
                <a:softEdge rad="31750"/>
              </a:effectLst>
            </p:spPr>
            <p:txBody>
              <a:bodyPr vert="horz" wrap="square" lIns="27432" tIns="27432" rIns="27432" bIns="27432" numCol="1" anchor="ctr" anchorCtr="0" compatLnSpc="1">
                <a:prstTxWarp prst="textNoShape">
                  <a:avLst/>
                </a:prstTxWarp>
              </a:bodyPr>
              <a:lstStyle/>
              <a:p>
                <a:pPr algn="ctr" defTabSz="685800" eaLnBrk="0" hangingPunct="0"/>
                <a:r>
                  <a:rPr lang="hr-HR" sz="1200" b="1">
                    <a:solidFill>
                      <a:srgbClr val="000000"/>
                    </a:solidFill>
                    <a:latin typeface="Calibri" panose="020F0502020204030204" pitchFamily="34" charset="0"/>
                  </a:rPr>
                  <a:t>Agrotehnika</a:t>
                </a:r>
                <a:endParaRPr lang="sr-Latn-RS" sz="1200">
                  <a:latin typeface="Arial" panose="020B0604020202020204" pitchFamily="34" charset="0"/>
                </a:endParaRPr>
              </a:p>
            </p:txBody>
          </p:sp>
          <p:sp>
            <p:nvSpPr>
              <p:cNvPr id="10" name="AutoShape 9"/>
              <p:cNvSpPr>
                <a:spLocks noChangeArrowheads="1"/>
              </p:cNvSpPr>
              <p:nvPr/>
            </p:nvSpPr>
            <p:spPr bwMode="auto">
              <a:xfrm>
                <a:off x="1138248" y="2582003"/>
                <a:ext cx="1872000" cy="617608"/>
              </a:xfrm>
              <a:prstGeom prst="flowChartProcess">
                <a:avLst/>
              </a:prstGeom>
              <a:noFill/>
              <a:ln w="25400" algn="in">
                <a:solidFill>
                  <a:srgbClr val="C00000"/>
                </a:solidFill>
                <a:miter lim="800000"/>
                <a:headEnd/>
                <a:tailEnd/>
              </a:ln>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000" tIns="27000" rIns="27000" bIns="27000" numCol="1" anchor="ctr" anchorCtr="0" compatLnSpc="1">
                <a:prstTxWarp prst="textNoShape">
                  <a:avLst/>
                </a:prstTxWarp>
              </a:bodyPr>
              <a:lstStyle/>
              <a:p>
                <a:pPr marL="135731" indent="-71438" algn="l" defTabSz="685800" eaLnBrk="0" hangingPunct="0">
                  <a:buFont typeface="Arial" panose="020B0604020202020204" pitchFamily="34" charset="0"/>
                  <a:buChar char="•"/>
                </a:pPr>
                <a:r>
                  <a:rPr lang="hr-HR" sz="1000" b="1">
                    <a:solidFill>
                      <a:srgbClr val="000000"/>
                    </a:solidFill>
                    <a:latin typeface="+mn-lt"/>
                  </a:rPr>
                  <a:t>Prezime i ime vlasnika</a:t>
                </a:r>
              </a:p>
              <a:p>
                <a:pPr marL="135731" indent="-71438" algn="l" defTabSz="685800" eaLnBrk="0" hangingPunct="0">
                  <a:buFont typeface="Arial" panose="020B0604020202020204" pitchFamily="34" charset="0"/>
                  <a:buChar char="•"/>
                </a:pPr>
                <a:r>
                  <a:rPr lang="hr-HR" sz="1000" b="1">
                    <a:solidFill>
                      <a:srgbClr val="000000"/>
                    </a:solidFill>
                    <a:latin typeface="+mn-lt"/>
                  </a:rPr>
                  <a:t>Adresa stanovanja</a:t>
                </a:r>
              </a:p>
            </p:txBody>
          </p:sp>
          <p:sp>
            <p:nvSpPr>
              <p:cNvPr id="11" name="AutoShape 10"/>
              <p:cNvSpPr>
                <a:spLocks noChangeArrowheads="1"/>
              </p:cNvSpPr>
              <p:nvPr/>
            </p:nvSpPr>
            <p:spPr bwMode="auto">
              <a:xfrm>
                <a:off x="9137701" y="2490806"/>
                <a:ext cx="1948124" cy="813832"/>
              </a:xfrm>
              <a:prstGeom prst="flowChartProcess">
                <a:avLst/>
              </a:prstGeom>
              <a:noFill/>
              <a:ln w="25400" algn="in">
                <a:solidFill>
                  <a:srgbClr val="C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000" tIns="27000" rIns="27000" bIns="27000" numCol="1" anchor="ctr" anchorCtr="0" compatLnSpc="1">
                <a:prstTxWarp prst="textNoShape">
                  <a:avLst/>
                </a:prstTxWarp>
              </a:bodyPr>
              <a:lstStyle/>
              <a:p>
                <a:pPr marL="135731" indent="-71438" algn="l" defTabSz="685800" eaLnBrk="0" hangingPunct="0">
                  <a:buFont typeface="Arial" panose="020B0604020202020204" pitchFamily="34" charset="0"/>
                  <a:buChar char="•"/>
                </a:pPr>
                <a:r>
                  <a:rPr lang="hr-HR" sz="1000" b="1">
                    <a:solidFill>
                      <a:srgbClr val="000000"/>
                    </a:solidFill>
                    <a:latin typeface="+mn-lt"/>
                  </a:rPr>
                  <a:t>Obrada tla</a:t>
                </a:r>
              </a:p>
              <a:p>
                <a:pPr marL="135731" indent="-71438" algn="l" defTabSz="685800" eaLnBrk="0" hangingPunct="0">
                  <a:buFont typeface="Arial" panose="020B0604020202020204" pitchFamily="34" charset="0"/>
                  <a:buChar char="•"/>
                </a:pPr>
                <a:r>
                  <a:rPr lang="hr-HR" sz="1000" b="1">
                    <a:solidFill>
                      <a:srgbClr val="000000"/>
                    </a:solidFill>
                    <a:latin typeface="+mn-lt"/>
                  </a:rPr>
                  <a:t>Zaštita usjeva</a:t>
                </a:r>
              </a:p>
              <a:p>
                <a:pPr marL="135731" indent="-71438" algn="l" defTabSz="685800" eaLnBrk="0" hangingPunct="0">
                  <a:buFont typeface="Arial" panose="020B0604020202020204" pitchFamily="34" charset="0"/>
                  <a:buChar char="•"/>
                </a:pPr>
                <a:r>
                  <a:rPr lang="hr-HR" sz="1000" b="1">
                    <a:solidFill>
                      <a:srgbClr val="000000"/>
                    </a:solidFill>
                    <a:latin typeface="+mn-lt"/>
                  </a:rPr>
                  <a:t>Žetveni ostaci</a:t>
                </a:r>
              </a:p>
              <a:p>
                <a:pPr marL="135731" indent="-71438" algn="l" defTabSz="685800" eaLnBrk="0" hangingPunct="0">
                  <a:buFont typeface="Arial" panose="020B0604020202020204" pitchFamily="34" charset="0"/>
                  <a:buChar char="•"/>
                </a:pPr>
                <a:r>
                  <a:rPr lang="hr-HR" sz="1000" b="1">
                    <a:solidFill>
                      <a:srgbClr val="000000"/>
                    </a:solidFill>
                    <a:latin typeface="+mn-lt"/>
                  </a:rPr>
                  <a:t>Org. gnoj (količina i god.)</a:t>
                </a:r>
                <a:endParaRPr lang="sr-Latn-RS" sz="1000">
                  <a:latin typeface="+mn-lt"/>
                </a:endParaRPr>
              </a:p>
            </p:txBody>
          </p:sp>
          <p:sp>
            <p:nvSpPr>
              <p:cNvPr id="12" name="AutoShape 11"/>
              <p:cNvSpPr>
                <a:spLocks noChangeArrowheads="1"/>
              </p:cNvSpPr>
              <p:nvPr/>
            </p:nvSpPr>
            <p:spPr bwMode="auto">
              <a:xfrm>
                <a:off x="5056581" y="2136148"/>
                <a:ext cx="1872000" cy="1638510"/>
              </a:xfrm>
              <a:prstGeom prst="flowChartProcess">
                <a:avLst/>
              </a:prstGeom>
              <a:noFill/>
              <a:ln w="25400" algn="in">
                <a:solidFill>
                  <a:srgbClr val="C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000" tIns="27000" rIns="27000" bIns="27000" numCol="1" anchor="ctr" anchorCtr="0" compatLnSpc="1">
                <a:prstTxWarp prst="textNoShape">
                  <a:avLst/>
                </a:prstTxWarp>
              </a:bodyPr>
              <a:lstStyle/>
              <a:p>
                <a:pPr marL="135731" indent="-71438" algn="l" defTabSz="685800" eaLnBrk="0" hangingPunct="0">
                  <a:lnSpc>
                    <a:spcPct val="90000"/>
                  </a:lnSpc>
                  <a:buFont typeface="Arial" panose="020B0604020202020204" pitchFamily="34" charset="0"/>
                  <a:buChar char="•"/>
                </a:pPr>
                <a:r>
                  <a:rPr lang="hr-HR" sz="1000" b="1">
                    <a:solidFill>
                      <a:srgbClr val="000000"/>
                    </a:solidFill>
                    <a:latin typeface="+mn-lt"/>
                  </a:rPr>
                  <a:t>Broj katastarske čestice</a:t>
                </a:r>
              </a:p>
              <a:p>
                <a:pPr marL="135731" indent="-71438" algn="l" defTabSz="685800" eaLnBrk="0" hangingPunct="0">
                  <a:lnSpc>
                    <a:spcPct val="90000"/>
                  </a:lnSpc>
                  <a:buFont typeface="Arial" panose="020B0604020202020204" pitchFamily="34" charset="0"/>
                  <a:buChar char="•"/>
                </a:pPr>
                <a:r>
                  <a:rPr lang="hr-HR" sz="1000" b="1">
                    <a:solidFill>
                      <a:srgbClr val="000000"/>
                    </a:solidFill>
                    <a:latin typeface="+mn-lt"/>
                  </a:rPr>
                  <a:t>Veličina parcele</a:t>
                </a:r>
              </a:p>
              <a:p>
                <a:pPr marL="135731" indent="-71438" algn="l" defTabSz="685800" eaLnBrk="0" hangingPunct="0">
                  <a:lnSpc>
                    <a:spcPct val="90000"/>
                  </a:lnSpc>
                  <a:buFont typeface="Arial" panose="020B0604020202020204" pitchFamily="34" charset="0"/>
                  <a:buChar char="•"/>
                </a:pPr>
                <a:r>
                  <a:rPr lang="hr-HR" sz="1000" b="1">
                    <a:solidFill>
                      <a:srgbClr val="000000"/>
                    </a:solidFill>
                    <a:latin typeface="+mn-lt"/>
                  </a:rPr>
                  <a:t>Lokacija (GPS koordinate)</a:t>
                </a:r>
              </a:p>
              <a:p>
                <a:pPr marL="135731" indent="-71438" algn="l" defTabSz="685800" eaLnBrk="0" hangingPunct="0">
                  <a:lnSpc>
                    <a:spcPct val="90000"/>
                  </a:lnSpc>
                  <a:buFont typeface="Arial" panose="020B0604020202020204" pitchFamily="34" charset="0"/>
                  <a:buChar char="•"/>
                </a:pPr>
                <a:r>
                  <a:rPr lang="hr-HR" sz="1000" b="1">
                    <a:solidFill>
                      <a:srgbClr val="000000"/>
                    </a:solidFill>
                    <a:latin typeface="+mn-lt"/>
                  </a:rPr>
                  <a:t>Planirani usjev</a:t>
                </a:r>
              </a:p>
              <a:p>
                <a:pPr marL="135731" indent="-71438" algn="l" defTabSz="685800" eaLnBrk="0" hangingPunct="0">
                  <a:lnSpc>
                    <a:spcPct val="90000"/>
                  </a:lnSpc>
                  <a:buFont typeface="Arial" panose="020B0604020202020204" pitchFamily="34" charset="0"/>
                  <a:buChar char="•"/>
                </a:pPr>
                <a:r>
                  <a:rPr lang="hr-HR" sz="1000" b="1">
                    <a:solidFill>
                      <a:srgbClr val="000000"/>
                    </a:solidFill>
                    <a:latin typeface="+mn-lt"/>
                  </a:rPr>
                  <a:t>Planirani prinos</a:t>
                </a:r>
              </a:p>
              <a:p>
                <a:pPr marL="135731" indent="-71438" algn="l" defTabSz="685800" eaLnBrk="0" hangingPunct="0">
                  <a:lnSpc>
                    <a:spcPct val="90000"/>
                  </a:lnSpc>
                  <a:buFont typeface="Arial" panose="020B0604020202020204" pitchFamily="34" charset="0"/>
                  <a:buChar char="•"/>
                </a:pPr>
                <a:r>
                  <a:rPr lang="hr-HR" sz="1000" b="1">
                    <a:solidFill>
                      <a:srgbClr val="000000"/>
                    </a:solidFill>
                    <a:latin typeface="+mn-lt"/>
                  </a:rPr>
                  <a:t>Predusjev i njegov prinos</a:t>
                </a:r>
              </a:p>
              <a:p>
                <a:pPr marL="135731" indent="-71438" algn="l" defTabSz="685800" eaLnBrk="0" hangingPunct="0">
                  <a:lnSpc>
                    <a:spcPct val="90000"/>
                  </a:lnSpc>
                  <a:buFont typeface="Arial" panose="020B0604020202020204" pitchFamily="34" charset="0"/>
                  <a:buChar char="•"/>
                </a:pPr>
                <a:r>
                  <a:rPr lang="hr-HR" sz="1000" b="1">
                    <a:solidFill>
                      <a:srgbClr val="000000"/>
                    </a:solidFill>
                    <a:latin typeface="+mn-lt"/>
                  </a:rPr>
                  <a:t>Biogenost tla (empirijski)</a:t>
                </a:r>
              </a:p>
              <a:p>
                <a:pPr marL="135731" indent="-71438" algn="l" defTabSz="685800" eaLnBrk="0" hangingPunct="0">
                  <a:lnSpc>
                    <a:spcPct val="90000"/>
                  </a:lnSpc>
                  <a:buFont typeface="Arial" panose="020B0604020202020204" pitchFamily="34" charset="0"/>
                  <a:buChar char="•"/>
                </a:pPr>
                <a:r>
                  <a:rPr lang="hr-HR" sz="1000" b="1">
                    <a:solidFill>
                      <a:srgbClr val="000000"/>
                    </a:solidFill>
                    <a:latin typeface="+mn-lt"/>
                  </a:rPr>
                  <a:t>Uređenost parcele</a:t>
                </a:r>
              </a:p>
              <a:p>
                <a:pPr marL="135731" indent="-71438" algn="l" defTabSz="685800" eaLnBrk="0" hangingPunct="0">
                  <a:lnSpc>
                    <a:spcPct val="90000"/>
                  </a:lnSpc>
                  <a:buFont typeface="Arial" panose="020B0604020202020204" pitchFamily="34" charset="0"/>
                  <a:buChar char="•"/>
                </a:pPr>
                <a:r>
                  <a:rPr lang="hr-HR" sz="1000" b="1">
                    <a:solidFill>
                      <a:srgbClr val="000000"/>
                    </a:solidFill>
                    <a:latin typeface="+mn-lt"/>
                  </a:rPr>
                  <a:t>Ekspozicija i nagib</a:t>
                </a:r>
              </a:p>
              <a:p>
                <a:pPr marL="135731" indent="-71438" algn="l" defTabSz="685800" eaLnBrk="0" hangingPunct="0">
                  <a:lnSpc>
                    <a:spcPct val="90000"/>
                  </a:lnSpc>
                  <a:buFont typeface="Arial" panose="020B0604020202020204" pitchFamily="34" charset="0"/>
                  <a:buChar char="•"/>
                </a:pPr>
                <a:r>
                  <a:rPr lang="hr-HR" sz="1000" b="1">
                    <a:solidFill>
                      <a:srgbClr val="000000"/>
                    </a:solidFill>
                    <a:latin typeface="+mn-lt"/>
                  </a:rPr>
                  <a:t>Tekstura (empirijski)</a:t>
                </a:r>
                <a:endParaRPr lang="sr-Latn-RS" sz="1000">
                  <a:latin typeface="+mn-lt"/>
                </a:endParaRPr>
              </a:p>
            </p:txBody>
          </p:sp>
          <p:sp>
            <p:nvSpPr>
              <p:cNvPr id="13" name="AutoShape 12"/>
              <p:cNvSpPr>
                <a:spLocks noChangeArrowheads="1"/>
              </p:cNvSpPr>
              <p:nvPr/>
            </p:nvSpPr>
            <p:spPr bwMode="auto">
              <a:xfrm>
                <a:off x="3096782" y="2577377"/>
                <a:ext cx="1922788" cy="617608"/>
              </a:xfrm>
              <a:prstGeom prst="flowChartProcess">
                <a:avLst/>
              </a:prstGeom>
              <a:noFill/>
              <a:ln w="25400" algn="in">
                <a:solidFill>
                  <a:srgbClr val="C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000" tIns="27000" rIns="27000" bIns="27000" numCol="1" anchor="ctr" anchorCtr="0" compatLnSpc="1">
                <a:prstTxWarp prst="textNoShape">
                  <a:avLst/>
                </a:prstTxWarp>
              </a:bodyPr>
              <a:lstStyle/>
              <a:p>
                <a:pPr marL="135731" indent="-71438" algn="l" defTabSz="685800" eaLnBrk="0" hangingPunct="0">
                  <a:buFont typeface="Arial" panose="020B0604020202020204" pitchFamily="34" charset="0"/>
                  <a:buChar char="•"/>
                </a:pPr>
                <a:r>
                  <a:rPr lang="hr-HR" sz="1000" b="1" dirty="0">
                    <a:solidFill>
                      <a:srgbClr val="000000"/>
                    </a:solidFill>
                    <a:latin typeface="+mn-lt"/>
                  </a:rPr>
                  <a:t>Količina padalina</a:t>
                </a:r>
              </a:p>
              <a:p>
                <a:pPr marL="135731" indent="-71438" algn="l" defTabSz="685800" eaLnBrk="0" hangingPunct="0">
                  <a:buFont typeface="Arial" panose="020B0604020202020204" pitchFamily="34" charset="0"/>
                  <a:buChar char="•"/>
                </a:pPr>
                <a:r>
                  <a:rPr lang="hr-HR" sz="1000" b="1" dirty="0">
                    <a:solidFill>
                      <a:srgbClr val="000000"/>
                    </a:solidFill>
                    <a:latin typeface="+mn-lt"/>
                  </a:rPr>
                  <a:t>Prosječna god. temp.</a:t>
                </a:r>
              </a:p>
              <a:p>
                <a:pPr marL="135731" indent="-71438" algn="l" defTabSz="685800" eaLnBrk="0" hangingPunct="0">
                  <a:buFont typeface="Arial" panose="020B0604020202020204" pitchFamily="34" charset="0"/>
                  <a:buChar char="•"/>
                </a:pPr>
                <a:r>
                  <a:rPr lang="hr-HR" sz="1000" b="1" dirty="0">
                    <a:solidFill>
                      <a:srgbClr val="000000"/>
                    </a:solidFill>
                    <a:latin typeface="+mn-lt"/>
                  </a:rPr>
                  <a:t>Nadmorska visina</a:t>
                </a:r>
                <a:endParaRPr lang="sr-Latn-RS" sz="1000" dirty="0">
                  <a:latin typeface="+mn-lt"/>
                </a:endParaRPr>
              </a:p>
            </p:txBody>
          </p:sp>
          <p:sp>
            <p:nvSpPr>
              <p:cNvPr id="14" name="AutoShape 13"/>
              <p:cNvSpPr>
                <a:spLocks noChangeArrowheads="1"/>
              </p:cNvSpPr>
              <p:nvPr/>
            </p:nvSpPr>
            <p:spPr bwMode="auto">
              <a:xfrm>
                <a:off x="6984597" y="2145478"/>
                <a:ext cx="2096216" cy="1504486"/>
              </a:xfrm>
              <a:prstGeom prst="flowChartProcess">
                <a:avLst/>
              </a:prstGeom>
              <a:noFill/>
              <a:ln w="25400" algn="in">
                <a:solidFill>
                  <a:srgbClr val="C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000" tIns="27000" rIns="27000" bIns="27000" numCol="1" anchor="ctr" anchorCtr="0" compatLnSpc="1">
                <a:prstTxWarp prst="textNoShape">
                  <a:avLst/>
                </a:prstTxWarp>
              </a:bodyPr>
              <a:lstStyle/>
              <a:p>
                <a:pPr marL="135731" indent="-71438" algn="l" defTabSz="685800" eaLnBrk="0" hangingPunct="0">
                  <a:lnSpc>
                    <a:spcPct val="90000"/>
                  </a:lnSpc>
                  <a:buFont typeface="Arial" panose="020B0604020202020204" pitchFamily="34" charset="0"/>
                  <a:buChar char="•"/>
                </a:pPr>
                <a:r>
                  <a:rPr lang="hr-HR" sz="1000" b="1">
                    <a:solidFill>
                      <a:srgbClr val="000000"/>
                    </a:solidFill>
                    <a:latin typeface="+mn-lt"/>
                  </a:rPr>
                  <a:t>Laboratorijski broj analize</a:t>
                </a:r>
              </a:p>
              <a:p>
                <a:pPr marL="135731" indent="-71438" algn="l" defTabSz="685800" eaLnBrk="0" hangingPunct="0">
                  <a:lnSpc>
                    <a:spcPct val="90000"/>
                  </a:lnSpc>
                  <a:buFont typeface="Arial" panose="020B0604020202020204" pitchFamily="34" charset="0"/>
                  <a:buChar char="•"/>
                </a:pPr>
                <a:r>
                  <a:rPr lang="hr-HR" sz="1000" b="1">
                    <a:solidFill>
                      <a:srgbClr val="000000"/>
                    </a:solidFill>
                    <a:latin typeface="+mn-lt"/>
                  </a:rPr>
                  <a:t>pH-H</a:t>
                </a:r>
                <a:r>
                  <a:rPr lang="hr-HR" sz="1000" b="1" baseline="-25000">
                    <a:solidFill>
                      <a:srgbClr val="000000"/>
                    </a:solidFill>
                    <a:latin typeface="+mn-lt"/>
                  </a:rPr>
                  <a:t>2</a:t>
                </a:r>
                <a:r>
                  <a:rPr lang="hr-HR" sz="1000" b="1">
                    <a:solidFill>
                      <a:srgbClr val="000000"/>
                    </a:solidFill>
                    <a:latin typeface="+mn-lt"/>
                  </a:rPr>
                  <a:t>O</a:t>
                </a:r>
              </a:p>
              <a:p>
                <a:pPr marL="135731" indent="-71438" algn="l" defTabSz="685800" eaLnBrk="0" hangingPunct="0">
                  <a:lnSpc>
                    <a:spcPct val="90000"/>
                  </a:lnSpc>
                  <a:buFont typeface="Arial" panose="020B0604020202020204" pitchFamily="34" charset="0"/>
                  <a:buChar char="•"/>
                </a:pPr>
                <a:r>
                  <a:rPr lang="hr-HR" sz="1000" b="1">
                    <a:solidFill>
                      <a:srgbClr val="000000"/>
                    </a:solidFill>
                    <a:latin typeface="+mn-lt"/>
                  </a:rPr>
                  <a:t>pH-KCl</a:t>
                </a:r>
              </a:p>
              <a:p>
                <a:pPr marL="135731" indent="-71438" algn="l" defTabSz="685800" eaLnBrk="0" hangingPunct="0">
                  <a:lnSpc>
                    <a:spcPct val="90000"/>
                  </a:lnSpc>
                  <a:buFont typeface="Arial" panose="020B0604020202020204" pitchFamily="34" charset="0"/>
                  <a:buChar char="•"/>
                </a:pPr>
                <a:r>
                  <a:rPr lang="hr-HR" sz="1000" b="1">
                    <a:solidFill>
                      <a:srgbClr val="000000"/>
                    </a:solidFill>
                    <a:latin typeface="+mn-lt"/>
                  </a:rPr>
                  <a:t>Hy (if pH-KCl &lt; 6,0)</a:t>
                </a:r>
              </a:p>
              <a:p>
                <a:pPr marL="135731" indent="-71438" algn="l" defTabSz="685800" eaLnBrk="0" hangingPunct="0">
                  <a:lnSpc>
                    <a:spcPct val="90000"/>
                  </a:lnSpc>
                  <a:buFont typeface="Arial" panose="020B0604020202020204" pitchFamily="34" charset="0"/>
                  <a:buChar char="•"/>
                </a:pPr>
                <a:r>
                  <a:rPr lang="hr-HR" sz="1000" b="1">
                    <a:solidFill>
                      <a:srgbClr val="000000"/>
                    </a:solidFill>
                    <a:latin typeface="+mn-lt"/>
                  </a:rPr>
                  <a:t>CaCO</a:t>
                </a:r>
                <a:r>
                  <a:rPr lang="hr-HR" sz="1000" b="1" baseline="-25000">
                    <a:solidFill>
                      <a:srgbClr val="000000"/>
                    </a:solidFill>
                    <a:latin typeface="+mn-lt"/>
                  </a:rPr>
                  <a:t>3</a:t>
                </a:r>
                <a:r>
                  <a:rPr lang="hr-HR" sz="1000" b="1">
                    <a:solidFill>
                      <a:srgbClr val="000000"/>
                    </a:solidFill>
                    <a:latin typeface="+mn-lt"/>
                  </a:rPr>
                  <a:t> (if pH-KCl &gt;=6,0)</a:t>
                </a:r>
              </a:p>
              <a:p>
                <a:pPr marL="135731" indent="-71438" algn="l" defTabSz="685800" eaLnBrk="0" hangingPunct="0">
                  <a:lnSpc>
                    <a:spcPct val="90000"/>
                  </a:lnSpc>
                  <a:buFont typeface="Arial" panose="020B0604020202020204" pitchFamily="34" charset="0"/>
                  <a:buChar char="•"/>
                </a:pPr>
                <a:r>
                  <a:rPr lang="hr-HR" sz="1000" b="1">
                    <a:solidFill>
                      <a:srgbClr val="000000"/>
                    </a:solidFill>
                    <a:latin typeface="+mn-lt"/>
                  </a:rPr>
                  <a:t>AL-P</a:t>
                </a:r>
                <a:r>
                  <a:rPr lang="hr-HR" sz="1000" b="1" baseline="-25000">
                    <a:solidFill>
                      <a:srgbClr val="000000"/>
                    </a:solidFill>
                    <a:latin typeface="+mn-lt"/>
                  </a:rPr>
                  <a:t>2</a:t>
                </a:r>
                <a:r>
                  <a:rPr lang="hr-HR" sz="1000" b="1">
                    <a:solidFill>
                      <a:srgbClr val="000000"/>
                    </a:solidFill>
                    <a:latin typeface="+mn-lt"/>
                  </a:rPr>
                  <a:t>O</a:t>
                </a:r>
                <a:r>
                  <a:rPr lang="hr-HR" sz="1000" b="1" baseline="-25000">
                    <a:solidFill>
                      <a:srgbClr val="000000"/>
                    </a:solidFill>
                    <a:latin typeface="+mn-lt"/>
                  </a:rPr>
                  <a:t>5</a:t>
                </a:r>
                <a:endParaRPr lang="hr-HR" sz="1000" b="1">
                  <a:solidFill>
                    <a:srgbClr val="000000"/>
                  </a:solidFill>
                  <a:latin typeface="+mn-lt"/>
                </a:endParaRPr>
              </a:p>
              <a:p>
                <a:pPr marL="135731" indent="-71438" algn="l" defTabSz="685800" eaLnBrk="0" hangingPunct="0">
                  <a:lnSpc>
                    <a:spcPct val="90000"/>
                  </a:lnSpc>
                  <a:buFont typeface="Arial" panose="020B0604020202020204" pitchFamily="34" charset="0"/>
                  <a:buChar char="•"/>
                </a:pPr>
                <a:r>
                  <a:rPr lang="hr-HR" sz="1000" b="1">
                    <a:solidFill>
                      <a:srgbClr val="000000"/>
                    </a:solidFill>
                    <a:latin typeface="+mn-lt"/>
                  </a:rPr>
                  <a:t>AL-K</a:t>
                </a:r>
                <a:r>
                  <a:rPr lang="hr-HR" sz="1000" b="1" baseline="-25000">
                    <a:solidFill>
                      <a:srgbClr val="000000"/>
                    </a:solidFill>
                    <a:latin typeface="+mn-lt"/>
                  </a:rPr>
                  <a:t>2</a:t>
                </a:r>
                <a:r>
                  <a:rPr lang="hr-HR" sz="1000" b="1">
                    <a:solidFill>
                      <a:srgbClr val="000000"/>
                    </a:solidFill>
                    <a:latin typeface="+mn-lt"/>
                  </a:rPr>
                  <a:t>O</a:t>
                </a:r>
              </a:p>
              <a:p>
                <a:pPr marL="135731" indent="-71438" algn="l" defTabSz="685800" eaLnBrk="0" hangingPunct="0">
                  <a:lnSpc>
                    <a:spcPct val="90000"/>
                  </a:lnSpc>
                  <a:buFont typeface="Arial" panose="020B0604020202020204" pitchFamily="34" charset="0"/>
                  <a:buChar char="•"/>
                </a:pPr>
                <a:r>
                  <a:rPr lang="hr-HR" sz="1000" b="1">
                    <a:solidFill>
                      <a:srgbClr val="000000"/>
                    </a:solidFill>
                    <a:latin typeface="+mn-lt"/>
                  </a:rPr>
                  <a:t>KIK (semiegzaktno)</a:t>
                </a:r>
              </a:p>
              <a:p>
                <a:pPr marL="135731" indent="-71438" algn="l" defTabSz="685800" eaLnBrk="0" hangingPunct="0">
                  <a:lnSpc>
                    <a:spcPct val="90000"/>
                  </a:lnSpc>
                  <a:buFont typeface="Arial" panose="020B0604020202020204" pitchFamily="34" charset="0"/>
                  <a:buChar char="•"/>
                </a:pPr>
                <a:r>
                  <a:rPr lang="hr-HR" sz="1000" b="1">
                    <a:solidFill>
                      <a:srgbClr val="000000"/>
                    </a:solidFill>
                    <a:latin typeface="+mn-lt"/>
                  </a:rPr>
                  <a:t>Tip tla (kad je determiniran)</a:t>
                </a:r>
                <a:endParaRPr lang="sr-Latn-RS" sz="1000">
                  <a:latin typeface="+mn-lt"/>
                </a:endParaRPr>
              </a:p>
            </p:txBody>
          </p:sp>
          <p:cxnSp>
            <p:nvCxnSpPr>
              <p:cNvPr id="2062" name="AutoShape 14"/>
              <p:cNvCxnSpPr>
                <a:cxnSpLocks noChangeShapeType="1"/>
              </p:cNvCxnSpPr>
              <p:nvPr/>
            </p:nvCxnSpPr>
            <p:spPr bwMode="auto">
              <a:xfrm rot="5400000">
                <a:off x="3896544" y="-844361"/>
                <a:ext cx="424863" cy="3992804"/>
              </a:xfrm>
              <a:prstGeom prst="bentConnector3">
                <a:avLst>
                  <a:gd name="adj1" fmla="val 50000"/>
                </a:avLst>
              </a:prstGeom>
              <a:noFill/>
              <a:ln w="2540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63" name="AutoShape 15"/>
              <p:cNvCxnSpPr>
                <a:cxnSpLocks noChangeShapeType="1"/>
              </p:cNvCxnSpPr>
              <p:nvPr/>
            </p:nvCxnSpPr>
            <p:spPr bwMode="auto">
              <a:xfrm rot="16200000" flipH="1">
                <a:off x="7924757" y="-884322"/>
                <a:ext cx="424863" cy="4068658"/>
              </a:xfrm>
              <a:prstGeom prst="bentConnector3">
                <a:avLst>
                  <a:gd name="adj1" fmla="val 50000"/>
                </a:avLst>
              </a:prstGeom>
              <a:noFill/>
              <a:ln w="2540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64" name="AutoShape 16"/>
              <p:cNvCxnSpPr>
                <a:cxnSpLocks noChangeShapeType="1"/>
              </p:cNvCxnSpPr>
              <p:nvPr/>
            </p:nvCxnSpPr>
            <p:spPr bwMode="auto">
              <a:xfrm>
                <a:off x="4093798" y="1149550"/>
                <a:ext cx="0" cy="218578"/>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65" name="AutoShape 17"/>
              <p:cNvCxnSpPr>
                <a:cxnSpLocks noChangeShapeType="1"/>
              </p:cNvCxnSpPr>
              <p:nvPr/>
            </p:nvCxnSpPr>
            <p:spPr bwMode="auto">
              <a:xfrm flipH="1">
                <a:off x="6102860" y="1142410"/>
                <a:ext cx="2518" cy="232858"/>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66" name="AutoShape 18"/>
              <p:cNvCxnSpPr>
                <a:cxnSpLocks noChangeShapeType="1"/>
              </p:cNvCxnSpPr>
              <p:nvPr/>
            </p:nvCxnSpPr>
            <p:spPr bwMode="auto">
              <a:xfrm>
                <a:off x="8049299" y="1160305"/>
                <a:ext cx="0" cy="214963"/>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67" name="AutoShape 19"/>
              <p:cNvCxnSpPr>
                <a:cxnSpLocks noChangeShapeType="1"/>
                <a:stCxn id="5" idx="4"/>
              </p:cNvCxnSpPr>
              <p:nvPr/>
            </p:nvCxnSpPr>
            <p:spPr bwMode="auto">
              <a:xfrm flipH="1">
                <a:off x="2112573" y="1892194"/>
                <a:ext cx="1" cy="676110"/>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68" name="AutoShape 20"/>
              <p:cNvCxnSpPr>
                <a:cxnSpLocks noChangeShapeType="1"/>
                <a:endCxn id="13" idx="0"/>
              </p:cNvCxnSpPr>
              <p:nvPr/>
            </p:nvCxnSpPr>
            <p:spPr bwMode="auto">
              <a:xfrm flipH="1">
                <a:off x="4058176" y="1884023"/>
                <a:ext cx="3478" cy="69335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69" name="AutoShape 21"/>
              <p:cNvCxnSpPr>
                <a:cxnSpLocks noChangeShapeType="1"/>
              </p:cNvCxnSpPr>
              <p:nvPr/>
            </p:nvCxnSpPr>
            <p:spPr bwMode="auto">
              <a:xfrm>
                <a:off x="6100390" y="1892194"/>
                <a:ext cx="0" cy="245113"/>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70" name="AutoShape 22"/>
              <p:cNvCxnSpPr>
                <a:cxnSpLocks noChangeShapeType="1"/>
              </p:cNvCxnSpPr>
              <p:nvPr/>
            </p:nvCxnSpPr>
            <p:spPr bwMode="auto">
              <a:xfrm>
                <a:off x="8049299" y="1900366"/>
                <a:ext cx="0" cy="245113"/>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71" name="AutoShape 23"/>
              <p:cNvCxnSpPr>
                <a:cxnSpLocks noChangeShapeType="1"/>
              </p:cNvCxnSpPr>
              <p:nvPr/>
            </p:nvCxnSpPr>
            <p:spPr bwMode="auto">
              <a:xfrm flipH="1">
                <a:off x="10163294" y="1882687"/>
                <a:ext cx="1624" cy="608119"/>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15" name="AutoShape 24"/>
              <p:cNvSpPr>
                <a:spLocks noChangeArrowheads="1"/>
              </p:cNvSpPr>
              <p:nvPr/>
            </p:nvSpPr>
            <p:spPr bwMode="auto">
              <a:xfrm>
                <a:off x="4668005" y="3916294"/>
                <a:ext cx="2744858" cy="736562"/>
              </a:xfrm>
              <a:prstGeom prst="flowChartAlternateProcess">
                <a:avLst/>
              </a:prstGeom>
              <a:solidFill>
                <a:srgbClr val="FFFF00"/>
              </a:solidFill>
              <a:ln w="31750" algn="in">
                <a:solidFill>
                  <a:srgbClr val="000000"/>
                </a:solidFill>
                <a:miter lim="800000"/>
                <a:headEnd/>
                <a:tailEnd/>
              </a:ln>
              <a:effectLst>
                <a:outerShdw dist="35921" dir="2700000" algn="ctr" rotWithShape="0">
                  <a:srgbClr val="868686"/>
                </a:outerShdw>
                <a:softEdge rad="31750"/>
              </a:effectLst>
            </p:spPr>
            <p:txBody>
              <a:bodyPr vert="horz" wrap="square" lIns="27000" tIns="27000" rIns="27000" bIns="27000" numCol="1" anchor="ctr" anchorCtr="0" compatLnSpc="1">
                <a:prstTxWarp prst="textNoShape">
                  <a:avLst/>
                </a:prstTxWarp>
              </a:bodyPr>
              <a:lstStyle/>
              <a:p>
                <a:pPr algn="ctr" defTabSz="685800" eaLnBrk="0" hangingPunct="0"/>
                <a:r>
                  <a:rPr lang="hr-HR" b="1">
                    <a:solidFill>
                      <a:srgbClr val="C00000"/>
                    </a:solidFill>
                    <a:latin typeface="Calibri" panose="020F0502020204030204" pitchFamily="34" charset="0"/>
                  </a:rPr>
                  <a:t>Automatska obrada podataka (ALR</a:t>
                </a:r>
                <a:r>
                  <a:rPr lang="hr-HR" b="1" baseline="-25000">
                    <a:solidFill>
                      <a:srgbClr val="C00000"/>
                    </a:solidFill>
                    <a:latin typeface="Calibri" panose="020F0502020204030204" pitchFamily="34" charset="0"/>
                  </a:rPr>
                  <a:t>xp</a:t>
                </a:r>
                <a:r>
                  <a:rPr lang="hr-HR" b="1">
                    <a:solidFill>
                      <a:srgbClr val="C00000"/>
                    </a:solidFill>
                    <a:latin typeface="Calibri" panose="020F0502020204030204" pitchFamily="34" charset="0"/>
                  </a:rPr>
                  <a:t>)</a:t>
                </a:r>
                <a:endParaRPr lang="sr-Latn-RS">
                  <a:latin typeface="Arial" panose="020B0604020202020204" pitchFamily="34" charset="0"/>
                </a:endParaRPr>
              </a:p>
            </p:txBody>
          </p:sp>
          <p:cxnSp>
            <p:nvCxnSpPr>
              <p:cNvPr id="2073" name="AutoShape 25"/>
              <p:cNvCxnSpPr>
                <a:cxnSpLocks noChangeShapeType="1"/>
              </p:cNvCxnSpPr>
              <p:nvPr/>
            </p:nvCxnSpPr>
            <p:spPr bwMode="auto">
              <a:xfrm>
                <a:off x="2080469" y="3213309"/>
                <a:ext cx="1982257" cy="1074056"/>
              </a:xfrm>
              <a:prstGeom prst="bentConnector3">
                <a:avLst>
                  <a:gd name="adj1" fmla="val 507"/>
                </a:avLst>
              </a:prstGeom>
              <a:noFill/>
              <a:ln w="25400">
                <a:solidFill>
                  <a:srgbClr val="000000"/>
                </a:solidFill>
                <a:miter lim="800000"/>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74" name="AutoShape 26"/>
              <p:cNvCxnSpPr>
                <a:cxnSpLocks noChangeShapeType="1"/>
                <a:endCxn id="15" idx="1"/>
              </p:cNvCxnSpPr>
              <p:nvPr/>
            </p:nvCxnSpPr>
            <p:spPr bwMode="auto">
              <a:xfrm rot="16200000" flipH="1">
                <a:off x="3818296" y="3434866"/>
                <a:ext cx="1089588" cy="609829"/>
              </a:xfrm>
              <a:prstGeom prst="bentConnector2">
                <a:avLst/>
              </a:prstGeom>
              <a:noFill/>
              <a:ln w="2540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75" name="AutoShape 27"/>
              <p:cNvCxnSpPr>
                <a:cxnSpLocks noChangeShapeType="1"/>
                <a:endCxn id="15" idx="3"/>
              </p:cNvCxnSpPr>
              <p:nvPr/>
            </p:nvCxnSpPr>
            <p:spPr bwMode="auto">
              <a:xfrm rot="10800000" flipV="1">
                <a:off x="7412863" y="3306725"/>
                <a:ext cx="2739014" cy="977850"/>
              </a:xfrm>
              <a:prstGeom prst="bentConnector3">
                <a:avLst>
                  <a:gd name="adj1" fmla="val 358"/>
                </a:avLst>
              </a:prstGeom>
              <a:noFill/>
              <a:ln w="2540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76" name="AutoShape 28"/>
              <p:cNvCxnSpPr>
                <a:cxnSpLocks noChangeShapeType="1"/>
              </p:cNvCxnSpPr>
              <p:nvPr/>
            </p:nvCxnSpPr>
            <p:spPr bwMode="auto">
              <a:xfrm rot="5400000">
                <a:off x="7477548" y="3657348"/>
                <a:ext cx="634610" cy="619842"/>
              </a:xfrm>
              <a:prstGeom prst="bentConnector2">
                <a:avLst/>
              </a:prstGeom>
              <a:noFill/>
              <a:ln w="25400">
                <a:solidFill>
                  <a:srgbClr val="000000"/>
                </a:solidFill>
                <a:miter lim="800000"/>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77" name="AutoShape 29"/>
              <p:cNvCxnSpPr>
                <a:cxnSpLocks noChangeShapeType="1"/>
              </p:cNvCxnSpPr>
              <p:nvPr/>
            </p:nvCxnSpPr>
            <p:spPr bwMode="auto">
              <a:xfrm flipH="1">
                <a:off x="6047554" y="3761625"/>
                <a:ext cx="1147" cy="198395"/>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16" name="AutoShape 30"/>
              <p:cNvSpPr>
                <a:spLocks noChangeArrowheads="1"/>
              </p:cNvSpPr>
              <p:nvPr/>
            </p:nvSpPr>
            <p:spPr bwMode="auto">
              <a:xfrm>
                <a:off x="2221755" y="5076474"/>
                <a:ext cx="2132796" cy="725067"/>
              </a:xfrm>
              <a:prstGeom prst="flowChartDocument">
                <a:avLst/>
              </a:prstGeom>
              <a:solidFill>
                <a:srgbClr val="FF0000"/>
              </a:solidFill>
              <a:ln w="31750" algn="in">
                <a:solidFill>
                  <a:srgbClr val="C00000"/>
                </a:solidFill>
                <a:miter lim="800000"/>
                <a:headEnd/>
                <a:tailEnd/>
              </a:ln>
              <a:effectLst>
                <a:outerShdw dist="35921" dir="2700000" algn="ctr" rotWithShape="0">
                  <a:srgbClr val="868686"/>
                </a:outerShdw>
                <a:softEdge rad="31750"/>
              </a:effectLst>
            </p:spPr>
            <p:txBody>
              <a:bodyPr vert="horz" wrap="square" lIns="27000" tIns="27000" rIns="27000" bIns="27000" numCol="1" anchor="ctr" anchorCtr="0" compatLnSpc="1">
                <a:prstTxWarp prst="textNoShape">
                  <a:avLst/>
                </a:prstTxWarp>
              </a:bodyPr>
              <a:lstStyle/>
              <a:p>
                <a:pPr algn="ctr" defTabSz="685800" eaLnBrk="0" hangingPunct="0"/>
                <a:r>
                  <a:rPr lang="hr-HR" sz="1400" b="1">
                    <a:solidFill>
                      <a:srgbClr val="FFFF00"/>
                    </a:solidFill>
                    <a:latin typeface="Calibri" panose="020F0502020204030204" pitchFamily="34" charset="0"/>
                  </a:rPr>
                  <a:t>Interpretacijska baza (iBaza)</a:t>
                </a:r>
                <a:endParaRPr lang="sr-Latn-RS" sz="1400">
                  <a:latin typeface="Arial" panose="020B0604020202020204" pitchFamily="34" charset="0"/>
                </a:endParaRPr>
              </a:p>
            </p:txBody>
          </p:sp>
          <p:sp>
            <p:nvSpPr>
              <p:cNvPr id="17" name="AutoShape 31"/>
              <p:cNvSpPr>
                <a:spLocks noChangeArrowheads="1"/>
              </p:cNvSpPr>
              <p:nvPr/>
            </p:nvSpPr>
            <p:spPr bwMode="auto">
              <a:xfrm>
                <a:off x="7740201" y="5076475"/>
                <a:ext cx="2132796" cy="717651"/>
              </a:xfrm>
              <a:prstGeom prst="flowChartDocument">
                <a:avLst/>
              </a:prstGeom>
              <a:solidFill>
                <a:srgbClr val="FFC000"/>
              </a:solidFill>
              <a:ln w="31750" algn="in">
                <a:solidFill>
                  <a:srgbClr val="C00000"/>
                </a:solidFill>
                <a:miter lim="800000"/>
                <a:headEnd/>
                <a:tailEnd/>
              </a:ln>
              <a:effectLst>
                <a:outerShdw dist="35921" dir="2700000" algn="ctr" rotWithShape="0">
                  <a:srgbClr val="868686"/>
                </a:outerShdw>
                <a:softEdge rad="31750"/>
              </a:effectLst>
            </p:spPr>
            <p:txBody>
              <a:bodyPr vert="horz" wrap="square" lIns="27000" tIns="27000" rIns="27000" bIns="27000" numCol="1" anchor="ctr" anchorCtr="0" compatLnSpc="1">
                <a:prstTxWarp prst="textNoShape">
                  <a:avLst/>
                </a:prstTxWarp>
              </a:bodyPr>
              <a:lstStyle/>
              <a:p>
                <a:pPr algn="ctr" defTabSz="685800" eaLnBrk="0" hangingPunct="0"/>
                <a:r>
                  <a:rPr lang="hr-HR" sz="1400" b="1">
                    <a:solidFill>
                      <a:srgbClr val="000000"/>
                    </a:solidFill>
                    <a:latin typeface="Calibri" panose="020F0502020204030204" pitchFamily="34" charset="0"/>
                  </a:rPr>
                  <a:t>GIS, geostatiska, tematske karte</a:t>
                </a:r>
                <a:endParaRPr lang="sr-Latn-RS" sz="1400">
                  <a:latin typeface="Arial" panose="020B0604020202020204" pitchFamily="34" charset="0"/>
                </a:endParaRPr>
              </a:p>
            </p:txBody>
          </p:sp>
          <p:sp>
            <p:nvSpPr>
              <p:cNvPr id="18" name="AutoShape 32"/>
              <p:cNvSpPr>
                <a:spLocks noChangeArrowheads="1"/>
              </p:cNvSpPr>
              <p:nvPr/>
            </p:nvSpPr>
            <p:spPr bwMode="auto">
              <a:xfrm>
                <a:off x="4980978" y="5076475"/>
                <a:ext cx="2132796" cy="673431"/>
              </a:xfrm>
              <a:prstGeom prst="flowChartDocument">
                <a:avLst/>
              </a:prstGeom>
              <a:solidFill>
                <a:srgbClr val="006600"/>
              </a:solidFill>
              <a:ln w="31750" algn="in">
                <a:solidFill>
                  <a:srgbClr val="C00000"/>
                </a:solidFill>
                <a:miter lim="800000"/>
                <a:headEnd/>
                <a:tailEnd/>
              </a:ln>
              <a:effectLst>
                <a:outerShdw dist="35921" dir="2700000" algn="ctr" rotWithShape="0">
                  <a:srgbClr val="868686"/>
                </a:outerShdw>
                <a:softEdge rad="31750"/>
              </a:effectLst>
            </p:spPr>
            <p:txBody>
              <a:bodyPr vert="horz" wrap="square" lIns="27000" tIns="27000" rIns="27000" bIns="27000" numCol="1" anchor="ctr" anchorCtr="0" compatLnSpc="1">
                <a:prstTxWarp prst="textNoShape">
                  <a:avLst/>
                </a:prstTxWarp>
              </a:bodyPr>
              <a:lstStyle/>
              <a:p>
                <a:pPr algn="ctr" defTabSz="685800" eaLnBrk="0" hangingPunct="0"/>
                <a:r>
                  <a:rPr lang="hr-HR" sz="1400" b="1">
                    <a:solidFill>
                      <a:srgbClr val="FFFF00"/>
                    </a:solidFill>
                    <a:latin typeface="Calibri" panose="020F0502020204030204" pitchFamily="34" charset="0"/>
                  </a:rPr>
                  <a:t>Preporuke gnojidbe i popravke tla</a:t>
                </a:r>
                <a:endParaRPr lang="sr-Latn-RS" sz="1400">
                  <a:latin typeface="Arial" panose="020B0604020202020204" pitchFamily="34" charset="0"/>
                </a:endParaRPr>
              </a:p>
            </p:txBody>
          </p:sp>
          <p:cxnSp>
            <p:nvCxnSpPr>
              <p:cNvPr id="2081" name="AutoShape 33"/>
              <p:cNvCxnSpPr>
                <a:cxnSpLocks noChangeShapeType="1"/>
                <a:stCxn id="15" idx="2"/>
                <a:endCxn id="16" idx="0"/>
              </p:cNvCxnSpPr>
              <p:nvPr/>
            </p:nvCxnSpPr>
            <p:spPr bwMode="auto">
              <a:xfrm rot="5400000">
                <a:off x="4452485" y="3488525"/>
                <a:ext cx="423618" cy="2752281"/>
              </a:xfrm>
              <a:prstGeom prst="bentConnector3">
                <a:avLst>
                  <a:gd name="adj1" fmla="val 50000"/>
                </a:avLst>
              </a:prstGeom>
              <a:noFill/>
              <a:ln w="381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82" name="AutoShape 34"/>
              <p:cNvCxnSpPr>
                <a:cxnSpLocks noChangeShapeType="1"/>
                <a:stCxn id="15" idx="2"/>
                <a:endCxn id="17" idx="0"/>
              </p:cNvCxnSpPr>
              <p:nvPr/>
            </p:nvCxnSpPr>
            <p:spPr bwMode="auto">
              <a:xfrm rot="16200000" flipH="1">
                <a:off x="7211707" y="3481582"/>
                <a:ext cx="423619" cy="2766165"/>
              </a:xfrm>
              <a:prstGeom prst="bentConnector3">
                <a:avLst>
                  <a:gd name="adj1" fmla="val 50000"/>
                </a:avLst>
              </a:prstGeom>
              <a:noFill/>
              <a:ln w="381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83" name="AutoShape 35"/>
              <p:cNvCxnSpPr>
                <a:cxnSpLocks noChangeShapeType="1"/>
                <a:endCxn id="18" idx="0"/>
              </p:cNvCxnSpPr>
              <p:nvPr/>
            </p:nvCxnSpPr>
            <p:spPr bwMode="auto">
              <a:xfrm>
                <a:off x="6045582" y="4864664"/>
                <a:ext cx="1794" cy="211811"/>
              </a:xfrm>
              <a:prstGeom prst="straightConnector1">
                <a:avLst/>
              </a:prstGeom>
              <a:noFill/>
              <a:ln w="381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84" name="AutoShape 36"/>
              <p:cNvCxnSpPr>
                <a:cxnSpLocks noChangeShapeType="1"/>
                <a:stCxn id="16" idx="2"/>
                <a:endCxn id="19" idx="1"/>
              </p:cNvCxnSpPr>
              <p:nvPr/>
            </p:nvCxnSpPr>
            <p:spPr bwMode="auto">
              <a:xfrm rot="16200000" flipH="1">
                <a:off x="3811341" y="5230417"/>
                <a:ext cx="506216" cy="1552593"/>
              </a:xfrm>
              <a:prstGeom prst="bentConnector2">
                <a:avLst/>
              </a:prstGeom>
              <a:noFill/>
              <a:ln w="38100">
                <a:solidFill>
                  <a:srgbClr val="0000FF"/>
                </a:solidFill>
                <a:prstDash val="sysDot"/>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85" name="AutoShape 37"/>
              <p:cNvCxnSpPr>
                <a:cxnSpLocks noChangeShapeType="1"/>
                <a:stCxn id="19" idx="3"/>
                <a:endCxn id="17" idx="2"/>
              </p:cNvCxnSpPr>
              <p:nvPr/>
            </p:nvCxnSpPr>
            <p:spPr bwMode="auto">
              <a:xfrm flipV="1">
                <a:off x="7360033" y="5746681"/>
                <a:ext cx="1446566" cy="513141"/>
              </a:xfrm>
              <a:prstGeom prst="bentConnector2">
                <a:avLst/>
              </a:prstGeom>
              <a:noFill/>
              <a:ln w="38100">
                <a:solidFill>
                  <a:srgbClr val="0000FF"/>
                </a:solidFill>
                <a:prstDash val="sysDot"/>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19" name="AutoShape 39"/>
              <p:cNvSpPr>
                <a:spLocks noChangeArrowheads="1"/>
              </p:cNvSpPr>
              <p:nvPr/>
            </p:nvSpPr>
            <p:spPr bwMode="auto">
              <a:xfrm>
                <a:off x="4840746" y="5891541"/>
                <a:ext cx="2519287" cy="736562"/>
              </a:xfrm>
              <a:prstGeom prst="flowChartAlternateProcess">
                <a:avLst/>
              </a:prstGeom>
              <a:solidFill>
                <a:srgbClr val="FFFF00"/>
              </a:solidFill>
              <a:ln w="31750" algn="in">
                <a:solidFill>
                  <a:srgbClr val="C00000"/>
                </a:solidFill>
                <a:miter lim="800000"/>
                <a:headEnd/>
                <a:tailEnd/>
              </a:ln>
              <a:effectLst>
                <a:outerShdw dist="35921" dir="2700000" algn="ctr" rotWithShape="0">
                  <a:srgbClr val="868686"/>
                </a:outerShdw>
                <a:softEdge rad="31750"/>
              </a:effectLst>
            </p:spPr>
            <p:txBody>
              <a:bodyPr vert="horz" wrap="square" lIns="27000" tIns="27000" rIns="27000" bIns="27000" numCol="1" anchor="ctr" anchorCtr="0" compatLnSpc="1">
                <a:prstTxWarp prst="textNoShape">
                  <a:avLst/>
                </a:prstTxWarp>
              </a:bodyPr>
              <a:lstStyle/>
              <a:p>
                <a:pPr algn="ctr" defTabSz="685800" eaLnBrk="0" hangingPunct="0"/>
                <a:r>
                  <a:rPr lang="hr-HR" sz="1600" b="1">
                    <a:solidFill>
                      <a:srgbClr val="FF0000"/>
                    </a:solidFill>
                    <a:latin typeface="Calibri" panose="020F0502020204030204" pitchFamily="34" charset="0"/>
                  </a:rPr>
                  <a:t>Online pristup</a:t>
                </a:r>
              </a:p>
              <a:p>
                <a:pPr algn="ctr" defTabSz="685800" eaLnBrk="0" hangingPunct="0"/>
                <a:r>
                  <a:rPr lang="hr-HR" sz="1600" b="1">
                    <a:solidFill>
                      <a:srgbClr val="FF0000"/>
                    </a:solidFill>
                    <a:latin typeface="Calibri" panose="020F0502020204030204" pitchFamily="34" charset="0"/>
                  </a:rPr>
                  <a:t>(Internet)</a:t>
                </a:r>
                <a:endParaRPr lang="sr-Latn-RS" sz="1600">
                  <a:solidFill>
                    <a:srgbClr val="FF0000"/>
                  </a:solidFill>
                  <a:latin typeface="Arial" panose="020B0604020202020204" pitchFamily="34" charset="0"/>
                </a:endParaRPr>
              </a:p>
            </p:txBody>
          </p:sp>
          <p:cxnSp>
            <p:nvCxnSpPr>
              <p:cNvPr id="2130" name="Elbow Connector 2129"/>
              <p:cNvCxnSpPr/>
              <p:nvPr/>
            </p:nvCxnSpPr>
            <p:spPr>
              <a:xfrm>
                <a:off x="4378880" y="5413190"/>
                <a:ext cx="577769" cy="1"/>
              </a:xfrm>
              <a:prstGeom prst="bentConnector3">
                <a:avLst/>
              </a:prstGeom>
              <a:ln w="38100">
                <a:solidFill>
                  <a:srgbClr val="FF0000"/>
                </a:solidFill>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154" name="Elbow Connector 153"/>
              <p:cNvCxnSpPr/>
              <p:nvPr/>
            </p:nvCxnSpPr>
            <p:spPr>
              <a:xfrm>
                <a:off x="7138103" y="5369297"/>
                <a:ext cx="577769" cy="1"/>
              </a:xfrm>
              <a:prstGeom prst="bentConnector3">
                <a:avLst/>
              </a:prstGeom>
              <a:ln w="38100">
                <a:solidFill>
                  <a:srgbClr val="FF0000"/>
                </a:solidFill>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158" name="AutoShape 35"/>
              <p:cNvCxnSpPr>
                <a:cxnSpLocks noChangeShapeType="1"/>
              </p:cNvCxnSpPr>
              <p:nvPr/>
            </p:nvCxnSpPr>
            <p:spPr bwMode="auto">
              <a:xfrm>
                <a:off x="6037255" y="5711541"/>
                <a:ext cx="0" cy="180000"/>
              </a:xfrm>
              <a:prstGeom prst="straightConnector1">
                <a:avLst/>
              </a:prstGeom>
              <a:noFill/>
              <a:ln w="381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grpSp>
      </p:grpSp>
      <p:sp>
        <p:nvSpPr>
          <p:cNvPr id="170" name="Title 1"/>
          <p:cNvSpPr>
            <a:spLocks noGrp="1"/>
          </p:cNvSpPr>
          <p:nvPr>
            <p:ph type="ctrTitle"/>
          </p:nvPr>
        </p:nvSpPr>
        <p:spPr>
          <a:xfrm>
            <a:off x="54127" y="110806"/>
            <a:ext cx="9035746" cy="741723"/>
          </a:xfrm>
        </p:spPr>
        <p:txBody>
          <a:bodyPr anchor="ctr">
            <a:normAutofit fontScale="90000"/>
          </a:bodyPr>
          <a:lstStyle/>
          <a:p>
            <a:r>
              <a:rPr lang="hr-HR" sz="3600" b="1" dirty="0">
                <a:solidFill>
                  <a:srgbClr val="663300"/>
                </a:solidFill>
                <a:effectLst>
                  <a:outerShdw blurRad="38100" dist="38100" dir="2700000" algn="tl">
                    <a:srgbClr val="000000">
                      <a:alpha val="43137"/>
                    </a:srgbClr>
                  </a:outerShdw>
                </a:effectLst>
                <a:latin typeface="+mn-lt"/>
                <a:ea typeface="Segoe UI Black" panose="020B0A02040204020203" pitchFamily="34" charset="0"/>
                <a:cs typeface="Segoe UI Black" panose="020B0A02040204020203" pitchFamily="34" charset="0"/>
              </a:rPr>
              <a:t>Model kontrole plodnosti</a:t>
            </a:r>
            <a:br>
              <a:rPr lang="hr-HR" sz="3600" dirty="0">
                <a:solidFill>
                  <a:srgbClr val="663300"/>
                </a:solidFill>
                <a:latin typeface="+mn-lt"/>
                <a:ea typeface="Segoe UI Black" panose="020B0A02040204020203" pitchFamily="34" charset="0"/>
                <a:cs typeface="Segoe UI Black" panose="020B0A02040204020203" pitchFamily="34" charset="0"/>
              </a:rPr>
            </a:br>
            <a:r>
              <a:rPr lang="hr-HR" sz="2000" dirty="0">
                <a:solidFill>
                  <a:srgbClr val="663300"/>
                </a:solidFill>
                <a:latin typeface="+mn-lt"/>
              </a:rPr>
              <a:t>(koncept, program i GIS: Vladimir Vukadinović)</a:t>
            </a:r>
          </a:p>
        </p:txBody>
      </p:sp>
    </p:spTree>
    <p:extLst>
      <p:ext uri="{BB962C8B-B14F-4D97-AF65-F5344CB8AC3E}">
        <p14:creationId xmlns:p14="http://schemas.microsoft.com/office/powerpoint/2010/main" val="379094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lika 10"/>
          <p:cNvPicPr>
            <a:picLocks noChangeAspect="1"/>
          </p:cNvPicPr>
          <p:nvPr/>
        </p:nvPicPr>
        <p:blipFill>
          <a:blip r:embed="rId2"/>
          <a:stretch>
            <a:fillRect/>
          </a:stretch>
        </p:blipFill>
        <p:spPr>
          <a:xfrm>
            <a:off x="4999038" y="388454"/>
            <a:ext cx="4066969" cy="6158396"/>
          </a:xfrm>
          <a:prstGeom prst="rect">
            <a:avLst/>
          </a:prstGeom>
        </p:spPr>
      </p:pic>
      <p:pic>
        <p:nvPicPr>
          <p:cNvPr id="4" name="Slika 3"/>
          <p:cNvPicPr>
            <a:picLocks noChangeAspect="1"/>
          </p:cNvPicPr>
          <p:nvPr/>
        </p:nvPicPr>
        <p:blipFill>
          <a:blip r:embed="rId3"/>
          <a:stretch>
            <a:fillRect/>
          </a:stretch>
        </p:blipFill>
        <p:spPr>
          <a:xfrm>
            <a:off x="153983" y="515280"/>
            <a:ext cx="4324274" cy="6031570"/>
          </a:xfrm>
          <a:prstGeom prst="rect">
            <a:avLst/>
          </a:prstGeom>
        </p:spPr>
      </p:pic>
      <p:sp>
        <p:nvSpPr>
          <p:cNvPr id="2" name="TextBox 1"/>
          <p:cNvSpPr txBox="1"/>
          <p:nvPr/>
        </p:nvSpPr>
        <p:spPr>
          <a:xfrm rot="5400000">
            <a:off x="1481932" y="3248303"/>
            <a:ext cx="6634162" cy="369332"/>
          </a:xfrm>
          <a:prstGeom prst="rect">
            <a:avLst/>
          </a:prstGeom>
          <a:noFill/>
        </p:spPr>
        <p:txBody>
          <a:bodyPr>
            <a:spAutoFit/>
          </a:bodyPr>
          <a:lstStyle/>
          <a:p>
            <a:pPr algn="ctr" eaLnBrk="1" hangingPunct="1">
              <a:defRPr/>
            </a:pPr>
            <a:r>
              <a:rPr lang="hr-HR" b="1" dirty="0">
                <a:solidFill>
                  <a:srgbClr val="663300"/>
                </a:solidFill>
                <a:effectLst>
                  <a:outerShdw blurRad="38100" dist="38100" dir="2700000" algn="tl">
                    <a:srgbClr val="000000">
                      <a:alpha val="43137"/>
                    </a:srgbClr>
                  </a:outerShdw>
                </a:effectLst>
                <a:latin typeface="Calibri" pitchFamily="34" charset="0"/>
                <a:cs typeface="Calibri" pitchFamily="34" charset="0"/>
              </a:rPr>
              <a:t>Izgled gnojidbene preporuke </a:t>
            </a:r>
            <a:r>
              <a:rPr lang="hr-HR" b="1" dirty="0" err="1">
                <a:solidFill>
                  <a:srgbClr val="663300"/>
                </a:solidFill>
                <a:effectLst>
                  <a:outerShdw blurRad="38100" dist="38100" dir="2700000" algn="tl">
                    <a:srgbClr val="000000">
                      <a:alpha val="43137"/>
                    </a:srgbClr>
                  </a:outerShdw>
                </a:effectLst>
                <a:latin typeface="Calibri" pitchFamily="34" charset="0"/>
                <a:cs typeface="Calibri" pitchFamily="34" charset="0"/>
              </a:rPr>
              <a:t>ALR</a:t>
            </a:r>
            <a:r>
              <a:rPr lang="hr-HR" b="1" baseline="-25000" dirty="0" err="1">
                <a:solidFill>
                  <a:srgbClr val="663300"/>
                </a:solidFill>
                <a:effectLst>
                  <a:outerShdw blurRad="38100" dist="38100" dir="2700000" algn="tl">
                    <a:srgbClr val="000000">
                      <a:alpha val="43137"/>
                    </a:srgbClr>
                  </a:outerShdw>
                </a:effectLst>
                <a:latin typeface="Calibri" pitchFamily="34" charset="0"/>
                <a:cs typeface="Calibri" pitchFamily="34" charset="0"/>
              </a:rPr>
              <a:t>xp</a:t>
            </a:r>
            <a:r>
              <a:rPr lang="hr-HR" b="1" dirty="0">
                <a:solidFill>
                  <a:srgbClr val="663300"/>
                </a:solidFill>
                <a:effectLst>
                  <a:outerShdw blurRad="38100" dist="38100" dir="2700000" algn="tl">
                    <a:srgbClr val="000000">
                      <a:alpha val="43137"/>
                    </a:srgbClr>
                  </a:outerShdw>
                </a:effectLst>
                <a:latin typeface="Calibri" pitchFamily="34" charset="0"/>
                <a:cs typeface="Calibri" pitchFamily="34" charset="0"/>
              </a:rPr>
              <a:t> kalkulatorom</a:t>
            </a:r>
            <a:endParaRPr lang="en-US" b="1" dirty="0">
              <a:solidFill>
                <a:srgbClr val="6633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5" name="Rectangle 4"/>
          <p:cNvSpPr/>
          <p:nvPr/>
        </p:nvSpPr>
        <p:spPr>
          <a:xfrm>
            <a:off x="143509" y="1040469"/>
            <a:ext cx="4320000" cy="1186819"/>
          </a:xfrm>
          <a:prstGeom prst="rect">
            <a:avLst/>
          </a:prstGeom>
          <a:solidFill>
            <a:schemeClr val="bg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143508" y="2227289"/>
            <a:ext cx="4320001" cy="721393"/>
          </a:xfrm>
          <a:prstGeom prst="rect">
            <a:avLst/>
          </a:prstGeom>
          <a:solidFill>
            <a:schemeClr val="bg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143508" y="2942706"/>
            <a:ext cx="4320001" cy="1838946"/>
          </a:xfrm>
          <a:prstGeom prst="rect">
            <a:avLst/>
          </a:prstGeom>
          <a:solidFill>
            <a:schemeClr val="bg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143508" y="4781653"/>
            <a:ext cx="4320001" cy="715416"/>
          </a:xfrm>
          <a:prstGeom prst="rect">
            <a:avLst/>
          </a:prstGeom>
          <a:solidFill>
            <a:schemeClr val="bg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a:off x="143508" y="5497070"/>
            <a:ext cx="4320001" cy="596226"/>
          </a:xfrm>
          <a:prstGeom prst="rect">
            <a:avLst/>
          </a:prstGeom>
          <a:solidFill>
            <a:schemeClr val="bg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4999038" y="394320"/>
            <a:ext cx="4035425" cy="6152530"/>
          </a:xfrm>
          <a:prstGeom prst="rect">
            <a:avLst/>
          </a:prstGeom>
          <a:solidFill>
            <a:schemeClr val="bg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Rectangle 2"/>
          <p:cNvSpPr/>
          <p:nvPr/>
        </p:nvSpPr>
        <p:spPr>
          <a:xfrm>
            <a:off x="1007604" y="1304764"/>
            <a:ext cx="1044575"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ectangle 11"/>
          <p:cNvSpPr/>
          <p:nvPr/>
        </p:nvSpPr>
        <p:spPr>
          <a:xfrm>
            <a:off x="1013888" y="1579624"/>
            <a:ext cx="1045382"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 name="Rectangle 14"/>
          <p:cNvSpPr/>
          <p:nvPr/>
        </p:nvSpPr>
        <p:spPr>
          <a:xfrm>
            <a:off x="1007604" y="1444080"/>
            <a:ext cx="1728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3114119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xit" presetSubtype="32" fill="hold" grpId="1" nodeType="clickEffect">
                                  <p:stCondLst>
                                    <p:cond delay="0"/>
                                  </p:stCondLst>
                                  <p:childTnLst>
                                    <p:anim calcmode="lin" valueType="num">
                                      <p:cBhvr>
                                        <p:cTn id="14" dur="500"/>
                                        <p:tgtEl>
                                          <p:spTgt spid="5"/>
                                        </p:tgtEl>
                                        <p:attrNameLst>
                                          <p:attrName>ppt_w</p:attrName>
                                        </p:attrNameLst>
                                      </p:cBhvr>
                                      <p:tavLst>
                                        <p:tav tm="0">
                                          <p:val>
                                            <p:strVal val="ppt_w"/>
                                          </p:val>
                                        </p:tav>
                                        <p:tav tm="100000">
                                          <p:val>
                                            <p:fltVal val="0"/>
                                          </p:val>
                                        </p:tav>
                                      </p:tavLst>
                                    </p:anim>
                                    <p:anim calcmode="lin" valueType="num">
                                      <p:cBhvr>
                                        <p:cTn id="15" dur="500"/>
                                        <p:tgtEl>
                                          <p:spTgt spid="5"/>
                                        </p:tgtEl>
                                        <p:attrNameLst>
                                          <p:attrName>ppt_h</p:attrName>
                                        </p:attrNameLst>
                                      </p:cBhvr>
                                      <p:tavLst>
                                        <p:tav tm="0">
                                          <p:val>
                                            <p:strVal val="ppt_h"/>
                                          </p:val>
                                        </p:tav>
                                        <p:tav tm="100000">
                                          <p:val>
                                            <p:fltVal val="0"/>
                                          </p:val>
                                        </p:tav>
                                      </p:tavLst>
                                    </p:anim>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par>
                                <p:cTn id="18" presetID="31" presetClass="entr" presetSubtype="0" fill="hold" grpId="0" nodeType="withEffect">
                                  <p:stCondLst>
                                    <p:cond delay="50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xit" presetSubtype="32" fill="hold" grpId="1" nodeType="clickEffect">
                                  <p:stCondLst>
                                    <p:cond delay="0"/>
                                  </p:stCondLst>
                                  <p:childTnLst>
                                    <p:anim calcmode="lin" valueType="num">
                                      <p:cBhvr>
                                        <p:cTn id="27" dur="500"/>
                                        <p:tgtEl>
                                          <p:spTgt spid="6"/>
                                        </p:tgtEl>
                                        <p:attrNameLst>
                                          <p:attrName>ppt_w</p:attrName>
                                        </p:attrNameLst>
                                      </p:cBhvr>
                                      <p:tavLst>
                                        <p:tav tm="0">
                                          <p:val>
                                            <p:strVal val="ppt_w"/>
                                          </p:val>
                                        </p:tav>
                                        <p:tav tm="100000">
                                          <p:val>
                                            <p:fltVal val="0"/>
                                          </p:val>
                                        </p:tav>
                                      </p:tavLst>
                                    </p:anim>
                                    <p:anim calcmode="lin" valueType="num">
                                      <p:cBhvr>
                                        <p:cTn id="28" dur="500"/>
                                        <p:tgtEl>
                                          <p:spTgt spid="6"/>
                                        </p:tgtEl>
                                        <p:attrNameLst>
                                          <p:attrName>ppt_h</p:attrName>
                                        </p:attrNameLst>
                                      </p:cBhvr>
                                      <p:tavLst>
                                        <p:tav tm="0">
                                          <p:val>
                                            <p:strVal val="ppt_h"/>
                                          </p:val>
                                        </p:tav>
                                        <p:tav tm="100000">
                                          <p:val>
                                            <p:fltVal val="0"/>
                                          </p:val>
                                        </p:tav>
                                      </p:tavLst>
                                    </p:anim>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31" presetClass="entr" presetSubtype="0" fill="hold" grpId="0" nodeType="withEffect">
                                  <p:stCondLst>
                                    <p:cond delay="50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
                                          </p:val>
                                        </p:tav>
                                        <p:tav tm="100000">
                                          <p:val>
                                            <p:strVal val="#ppt_w"/>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 calcmode="lin" valueType="num">
                                      <p:cBhvr>
                                        <p:cTn id="35" dur="1000" fill="hold"/>
                                        <p:tgtEl>
                                          <p:spTgt spid="7"/>
                                        </p:tgtEl>
                                        <p:attrNameLst>
                                          <p:attrName>style.rotation</p:attrName>
                                        </p:attrNameLst>
                                      </p:cBhvr>
                                      <p:tavLst>
                                        <p:tav tm="0">
                                          <p:val>
                                            <p:fltVal val="90"/>
                                          </p:val>
                                        </p:tav>
                                        <p:tav tm="100000">
                                          <p:val>
                                            <p:fltVal val="0"/>
                                          </p:val>
                                        </p:tav>
                                      </p:tavLst>
                                    </p:anim>
                                    <p:animEffect transition="in" filter="fade">
                                      <p:cBhvr>
                                        <p:cTn id="36" dur="1000"/>
                                        <p:tgtEl>
                                          <p:spTgt spid="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xit" presetSubtype="32" fill="hold" grpId="1" nodeType="clickEffect">
                                  <p:stCondLst>
                                    <p:cond delay="0"/>
                                  </p:stCondLst>
                                  <p:childTnLst>
                                    <p:anim calcmode="lin" valueType="num">
                                      <p:cBhvr>
                                        <p:cTn id="40" dur="500"/>
                                        <p:tgtEl>
                                          <p:spTgt spid="7"/>
                                        </p:tgtEl>
                                        <p:attrNameLst>
                                          <p:attrName>ppt_w</p:attrName>
                                        </p:attrNameLst>
                                      </p:cBhvr>
                                      <p:tavLst>
                                        <p:tav tm="0">
                                          <p:val>
                                            <p:strVal val="ppt_w"/>
                                          </p:val>
                                        </p:tav>
                                        <p:tav tm="100000">
                                          <p:val>
                                            <p:fltVal val="0"/>
                                          </p:val>
                                        </p:tav>
                                      </p:tavLst>
                                    </p:anim>
                                    <p:anim calcmode="lin" valueType="num">
                                      <p:cBhvr>
                                        <p:cTn id="41" dur="500"/>
                                        <p:tgtEl>
                                          <p:spTgt spid="7"/>
                                        </p:tgtEl>
                                        <p:attrNameLst>
                                          <p:attrName>ppt_h</p:attrName>
                                        </p:attrNameLst>
                                      </p:cBhvr>
                                      <p:tavLst>
                                        <p:tav tm="0">
                                          <p:val>
                                            <p:strVal val="ppt_h"/>
                                          </p:val>
                                        </p:tav>
                                        <p:tav tm="100000">
                                          <p:val>
                                            <p:fltVal val="0"/>
                                          </p:val>
                                        </p:tav>
                                      </p:tavLst>
                                    </p:anim>
                                    <p:animEffect transition="out" filter="fade">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par>
                                <p:cTn id="44" presetID="31" presetClass="entr" presetSubtype="0" fill="hold" grpId="0" nodeType="withEffect">
                                  <p:stCondLst>
                                    <p:cond delay="500"/>
                                  </p:stCondLst>
                                  <p:childTnLst>
                                    <p:set>
                                      <p:cBhvr>
                                        <p:cTn id="45" dur="1" fill="hold">
                                          <p:stCondLst>
                                            <p:cond delay="0"/>
                                          </p:stCondLst>
                                        </p:cTn>
                                        <p:tgtEl>
                                          <p:spTgt spid="8"/>
                                        </p:tgtEl>
                                        <p:attrNameLst>
                                          <p:attrName>style.visibility</p:attrName>
                                        </p:attrNameLst>
                                      </p:cBhvr>
                                      <p:to>
                                        <p:strVal val="visible"/>
                                      </p:to>
                                    </p:set>
                                    <p:anim calcmode="lin" valueType="num">
                                      <p:cBhvr>
                                        <p:cTn id="46" dur="1000" fill="hold"/>
                                        <p:tgtEl>
                                          <p:spTgt spid="8"/>
                                        </p:tgtEl>
                                        <p:attrNameLst>
                                          <p:attrName>ppt_w</p:attrName>
                                        </p:attrNameLst>
                                      </p:cBhvr>
                                      <p:tavLst>
                                        <p:tav tm="0">
                                          <p:val>
                                            <p:fltVal val="0"/>
                                          </p:val>
                                        </p:tav>
                                        <p:tav tm="100000">
                                          <p:val>
                                            <p:strVal val="#ppt_w"/>
                                          </p:val>
                                        </p:tav>
                                      </p:tavLst>
                                    </p:anim>
                                    <p:anim calcmode="lin" valueType="num">
                                      <p:cBhvr>
                                        <p:cTn id="47" dur="1000" fill="hold"/>
                                        <p:tgtEl>
                                          <p:spTgt spid="8"/>
                                        </p:tgtEl>
                                        <p:attrNameLst>
                                          <p:attrName>ppt_h</p:attrName>
                                        </p:attrNameLst>
                                      </p:cBhvr>
                                      <p:tavLst>
                                        <p:tav tm="0">
                                          <p:val>
                                            <p:fltVal val="0"/>
                                          </p:val>
                                        </p:tav>
                                        <p:tav tm="100000">
                                          <p:val>
                                            <p:strVal val="#ppt_h"/>
                                          </p:val>
                                        </p:tav>
                                      </p:tavLst>
                                    </p:anim>
                                    <p:anim calcmode="lin" valueType="num">
                                      <p:cBhvr>
                                        <p:cTn id="48" dur="1000" fill="hold"/>
                                        <p:tgtEl>
                                          <p:spTgt spid="8"/>
                                        </p:tgtEl>
                                        <p:attrNameLst>
                                          <p:attrName>style.rotation</p:attrName>
                                        </p:attrNameLst>
                                      </p:cBhvr>
                                      <p:tavLst>
                                        <p:tav tm="0">
                                          <p:val>
                                            <p:fltVal val="90"/>
                                          </p:val>
                                        </p:tav>
                                        <p:tav tm="100000">
                                          <p:val>
                                            <p:fltVal val="0"/>
                                          </p:val>
                                        </p:tav>
                                      </p:tavLst>
                                    </p:anim>
                                    <p:animEffect transition="in" filter="fade">
                                      <p:cBhvr>
                                        <p:cTn id="49" dur="1000"/>
                                        <p:tgtEl>
                                          <p:spTgt spid="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xit" presetSubtype="32" fill="hold" grpId="1" nodeType="clickEffect">
                                  <p:stCondLst>
                                    <p:cond delay="0"/>
                                  </p:stCondLst>
                                  <p:childTnLst>
                                    <p:anim calcmode="lin" valueType="num">
                                      <p:cBhvr>
                                        <p:cTn id="53" dur="500"/>
                                        <p:tgtEl>
                                          <p:spTgt spid="8"/>
                                        </p:tgtEl>
                                        <p:attrNameLst>
                                          <p:attrName>ppt_w</p:attrName>
                                        </p:attrNameLst>
                                      </p:cBhvr>
                                      <p:tavLst>
                                        <p:tav tm="0">
                                          <p:val>
                                            <p:strVal val="ppt_w"/>
                                          </p:val>
                                        </p:tav>
                                        <p:tav tm="100000">
                                          <p:val>
                                            <p:fltVal val="0"/>
                                          </p:val>
                                        </p:tav>
                                      </p:tavLst>
                                    </p:anim>
                                    <p:anim calcmode="lin" valueType="num">
                                      <p:cBhvr>
                                        <p:cTn id="54" dur="500"/>
                                        <p:tgtEl>
                                          <p:spTgt spid="8"/>
                                        </p:tgtEl>
                                        <p:attrNameLst>
                                          <p:attrName>ppt_h</p:attrName>
                                        </p:attrNameLst>
                                      </p:cBhvr>
                                      <p:tavLst>
                                        <p:tav tm="0">
                                          <p:val>
                                            <p:strVal val="ppt_h"/>
                                          </p:val>
                                        </p:tav>
                                        <p:tav tm="100000">
                                          <p:val>
                                            <p:fltVal val="0"/>
                                          </p:val>
                                        </p:tav>
                                      </p:tavLst>
                                    </p:anim>
                                    <p:animEffect transition="out" filter="fade">
                                      <p:cBhvr>
                                        <p:cTn id="55" dur="500"/>
                                        <p:tgtEl>
                                          <p:spTgt spid="8"/>
                                        </p:tgtEl>
                                      </p:cBhvr>
                                    </p:animEffect>
                                    <p:set>
                                      <p:cBhvr>
                                        <p:cTn id="56" dur="1" fill="hold">
                                          <p:stCondLst>
                                            <p:cond delay="499"/>
                                          </p:stCondLst>
                                        </p:cTn>
                                        <p:tgtEl>
                                          <p:spTgt spid="8"/>
                                        </p:tgtEl>
                                        <p:attrNameLst>
                                          <p:attrName>style.visibility</p:attrName>
                                        </p:attrNameLst>
                                      </p:cBhvr>
                                      <p:to>
                                        <p:strVal val="hidden"/>
                                      </p:to>
                                    </p:set>
                                  </p:childTnLst>
                                </p:cTn>
                              </p:par>
                              <p:par>
                                <p:cTn id="57" presetID="31" presetClass="entr" presetSubtype="0" fill="hold" grpId="0" nodeType="withEffect">
                                  <p:stCondLst>
                                    <p:cond delay="500"/>
                                  </p:stCondLst>
                                  <p:childTnLst>
                                    <p:set>
                                      <p:cBhvr>
                                        <p:cTn id="58" dur="1" fill="hold">
                                          <p:stCondLst>
                                            <p:cond delay="0"/>
                                          </p:stCondLst>
                                        </p:cTn>
                                        <p:tgtEl>
                                          <p:spTgt spid="9"/>
                                        </p:tgtEl>
                                        <p:attrNameLst>
                                          <p:attrName>style.visibility</p:attrName>
                                        </p:attrNameLst>
                                      </p:cBhvr>
                                      <p:to>
                                        <p:strVal val="visible"/>
                                      </p:to>
                                    </p:set>
                                    <p:anim calcmode="lin" valueType="num">
                                      <p:cBhvr>
                                        <p:cTn id="59" dur="1000" fill="hold"/>
                                        <p:tgtEl>
                                          <p:spTgt spid="9"/>
                                        </p:tgtEl>
                                        <p:attrNameLst>
                                          <p:attrName>ppt_w</p:attrName>
                                        </p:attrNameLst>
                                      </p:cBhvr>
                                      <p:tavLst>
                                        <p:tav tm="0">
                                          <p:val>
                                            <p:fltVal val="0"/>
                                          </p:val>
                                        </p:tav>
                                        <p:tav tm="100000">
                                          <p:val>
                                            <p:strVal val="#ppt_w"/>
                                          </p:val>
                                        </p:tav>
                                      </p:tavLst>
                                    </p:anim>
                                    <p:anim calcmode="lin" valueType="num">
                                      <p:cBhvr>
                                        <p:cTn id="60" dur="1000" fill="hold"/>
                                        <p:tgtEl>
                                          <p:spTgt spid="9"/>
                                        </p:tgtEl>
                                        <p:attrNameLst>
                                          <p:attrName>ppt_h</p:attrName>
                                        </p:attrNameLst>
                                      </p:cBhvr>
                                      <p:tavLst>
                                        <p:tav tm="0">
                                          <p:val>
                                            <p:fltVal val="0"/>
                                          </p:val>
                                        </p:tav>
                                        <p:tav tm="100000">
                                          <p:val>
                                            <p:strVal val="#ppt_h"/>
                                          </p:val>
                                        </p:tav>
                                      </p:tavLst>
                                    </p:anim>
                                    <p:anim calcmode="lin" valueType="num">
                                      <p:cBhvr>
                                        <p:cTn id="61" dur="1000" fill="hold"/>
                                        <p:tgtEl>
                                          <p:spTgt spid="9"/>
                                        </p:tgtEl>
                                        <p:attrNameLst>
                                          <p:attrName>style.rotation</p:attrName>
                                        </p:attrNameLst>
                                      </p:cBhvr>
                                      <p:tavLst>
                                        <p:tav tm="0">
                                          <p:val>
                                            <p:fltVal val="90"/>
                                          </p:val>
                                        </p:tav>
                                        <p:tav tm="100000">
                                          <p:val>
                                            <p:fltVal val="0"/>
                                          </p:val>
                                        </p:tav>
                                      </p:tavLst>
                                    </p:anim>
                                    <p:animEffect transition="in" filter="fade">
                                      <p:cBhvr>
                                        <p:cTn id="62" dur="1000"/>
                                        <p:tgtEl>
                                          <p:spTgt spid="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xit" presetSubtype="32" fill="hold" grpId="1" nodeType="clickEffect">
                                  <p:stCondLst>
                                    <p:cond delay="0"/>
                                  </p:stCondLst>
                                  <p:childTnLst>
                                    <p:anim calcmode="lin" valueType="num">
                                      <p:cBhvr>
                                        <p:cTn id="66" dur="500"/>
                                        <p:tgtEl>
                                          <p:spTgt spid="9"/>
                                        </p:tgtEl>
                                        <p:attrNameLst>
                                          <p:attrName>ppt_w</p:attrName>
                                        </p:attrNameLst>
                                      </p:cBhvr>
                                      <p:tavLst>
                                        <p:tav tm="0">
                                          <p:val>
                                            <p:strVal val="ppt_w"/>
                                          </p:val>
                                        </p:tav>
                                        <p:tav tm="100000">
                                          <p:val>
                                            <p:fltVal val="0"/>
                                          </p:val>
                                        </p:tav>
                                      </p:tavLst>
                                    </p:anim>
                                    <p:anim calcmode="lin" valueType="num">
                                      <p:cBhvr>
                                        <p:cTn id="67" dur="500"/>
                                        <p:tgtEl>
                                          <p:spTgt spid="9"/>
                                        </p:tgtEl>
                                        <p:attrNameLst>
                                          <p:attrName>ppt_h</p:attrName>
                                        </p:attrNameLst>
                                      </p:cBhvr>
                                      <p:tavLst>
                                        <p:tav tm="0">
                                          <p:val>
                                            <p:strVal val="ppt_h"/>
                                          </p:val>
                                        </p:tav>
                                        <p:tav tm="100000">
                                          <p:val>
                                            <p:fltVal val="0"/>
                                          </p:val>
                                        </p:tav>
                                      </p:tavLst>
                                    </p:anim>
                                    <p:animEffect transition="out" filter="fade">
                                      <p:cBhvr>
                                        <p:cTn id="68" dur="500"/>
                                        <p:tgtEl>
                                          <p:spTgt spid="9"/>
                                        </p:tgtEl>
                                      </p:cBhvr>
                                    </p:animEffect>
                                    <p:set>
                                      <p:cBhvr>
                                        <p:cTn id="69" dur="1" fill="hold">
                                          <p:stCondLst>
                                            <p:cond delay="499"/>
                                          </p:stCondLst>
                                        </p:cTn>
                                        <p:tgtEl>
                                          <p:spTgt spid="9"/>
                                        </p:tgtEl>
                                        <p:attrNameLst>
                                          <p:attrName>style.visibility</p:attrName>
                                        </p:attrNameLst>
                                      </p:cBhvr>
                                      <p:to>
                                        <p:strVal val="hidden"/>
                                      </p:to>
                                    </p:set>
                                  </p:childTnLst>
                                </p:cTn>
                              </p:par>
                              <p:par>
                                <p:cTn id="70" presetID="31" presetClass="entr" presetSubtype="0" fill="hold" grpId="0" nodeType="withEffect">
                                  <p:stCondLst>
                                    <p:cond delay="500"/>
                                  </p:stCondLst>
                                  <p:childTnLst>
                                    <p:set>
                                      <p:cBhvr>
                                        <p:cTn id="71" dur="1" fill="hold">
                                          <p:stCondLst>
                                            <p:cond delay="0"/>
                                          </p:stCondLst>
                                        </p:cTn>
                                        <p:tgtEl>
                                          <p:spTgt spid="10"/>
                                        </p:tgtEl>
                                        <p:attrNameLst>
                                          <p:attrName>style.visibility</p:attrName>
                                        </p:attrNameLst>
                                      </p:cBhvr>
                                      <p:to>
                                        <p:strVal val="visible"/>
                                      </p:to>
                                    </p:set>
                                    <p:anim calcmode="lin" valueType="num">
                                      <p:cBhvr>
                                        <p:cTn id="72" dur="1000" fill="hold"/>
                                        <p:tgtEl>
                                          <p:spTgt spid="10"/>
                                        </p:tgtEl>
                                        <p:attrNameLst>
                                          <p:attrName>ppt_w</p:attrName>
                                        </p:attrNameLst>
                                      </p:cBhvr>
                                      <p:tavLst>
                                        <p:tav tm="0">
                                          <p:val>
                                            <p:fltVal val="0"/>
                                          </p:val>
                                        </p:tav>
                                        <p:tav tm="100000">
                                          <p:val>
                                            <p:strVal val="#ppt_w"/>
                                          </p:val>
                                        </p:tav>
                                      </p:tavLst>
                                    </p:anim>
                                    <p:anim calcmode="lin" valueType="num">
                                      <p:cBhvr>
                                        <p:cTn id="73" dur="1000" fill="hold"/>
                                        <p:tgtEl>
                                          <p:spTgt spid="10"/>
                                        </p:tgtEl>
                                        <p:attrNameLst>
                                          <p:attrName>ppt_h</p:attrName>
                                        </p:attrNameLst>
                                      </p:cBhvr>
                                      <p:tavLst>
                                        <p:tav tm="0">
                                          <p:val>
                                            <p:fltVal val="0"/>
                                          </p:val>
                                        </p:tav>
                                        <p:tav tm="100000">
                                          <p:val>
                                            <p:strVal val="#ppt_h"/>
                                          </p:val>
                                        </p:tav>
                                      </p:tavLst>
                                    </p:anim>
                                    <p:anim calcmode="lin" valueType="num">
                                      <p:cBhvr>
                                        <p:cTn id="74" dur="1000" fill="hold"/>
                                        <p:tgtEl>
                                          <p:spTgt spid="10"/>
                                        </p:tgtEl>
                                        <p:attrNameLst>
                                          <p:attrName>style.rotation</p:attrName>
                                        </p:attrNameLst>
                                      </p:cBhvr>
                                      <p:tavLst>
                                        <p:tav tm="0">
                                          <p:val>
                                            <p:fltVal val="90"/>
                                          </p:val>
                                        </p:tav>
                                        <p:tav tm="100000">
                                          <p:val>
                                            <p:fltVal val="0"/>
                                          </p:val>
                                        </p:tav>
                                      </p:tavLst>
                                    </p:anim>
                                    <p:animEffect transition="in" filter="fade">
                                      <p:cBhvr>
                                        <p:cTn id="7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67813"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562527" y="5632450"/>
            <a:ext cx="2470548" cy="800219"/>
          </a:xfrm>
          <a:prstGeom prst="rect">
            <a:avLst/>
          </a:prstGeom>
        </p:spPr>
        <p:txBody>
          <a:bodyPr wrap="none">
            <a:spAutoFit/>
          </a:bodyPr>
          <a:lstStyle/>
          <a:p>
            <a:pPr algn="ctr">
              <a:defRPr/>
            </a:pPr>
            <a:r>
              <a:rPr lang="hr-HR" sz="2800" b="1">
                <a:solidFill>
                  <a:srgbClr val="FFFF00"/>
                </a:solidFill>
                <a:effectLst>
                  <a:outerShdw blurRad="38100" dist="38100" dir="2700000" algn="tl">
                    <a:srgbClr val="000000"/>
                  </a:outerShdw>
                </a:effectLst>
                <a:latin typeface="Segoe UI Black" panose="020B0A02040204020203" pitchFamily="34" charset="0"/>
                <a:ea typeface="Segoe UI Black" panose="020B0A02040204020203" pitchFamily="34" charset="0"/>
                <a:cs typeface="Segoe UI Black" panose="020B0A02040204020203" pitchFamily="34" charset="0"/>
              </a:rPr>
              <a:t>Google Earth</a:t>
            </a:r>
          </a:p>
          <a:p>
            <a:pPr algn="ctr">
              <a:defRPr/>
            </a:pPr>
            <a:r>
              <a:rPr lang="hr-HR" b="1">
                <a:solidFill>
                  <a:srgbClr val="FFFF00"/>
                </a:solidFill>
                <a:effectLst>
                  <a:outerShdw blurRad="38100" dist="38100" dir="2700000" algn="tl">
                    <a:srgbClr val="000000"/>
                  </a:outerShdw>
                </a:effectLst>
                <a:latin typeface="Segoe UI Black" panose="020B0A02040204020203" pitchFamily="34" charset="0"/>
                <a:ea typeface="Segoe UI Black" panose="020B0A02040204020203" pitchFamily="34" charset="0"/>
                <a:cs typeface="Segoe UI Black" panose="020B0A02040204020203" pitchFamily="34" charset="0"/>
              </a:rPr>
              <a:t>lokacija uzoraka</a:t>
            </a:r>
            <a:endParaRPr lang="hr-HR">
              <a:solidFill>
                <a:srgbClr val="FFFF00"/>
              </a:solidFill>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3107932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39803" y="152636"/>
            <a:ext cx="8712968" cy="503590"/>
          </a:xfrm>
          <a:prstGeom prst="rect">
            <a:avLst/>
          </a:prstGeom>
          <a:noFill/>
          <a:ln w="25400">
            <a:noFill/>
          </a:ln>
        </p:spPr>
        <p:txBody>
          <a:bodyPr wrap="square" lIns="36000" tIns="36000" rIns="36000" bIns="36000">
            <a:spAutoFit/>
          </a:bodyPr>
          <a:lstStyle/>
          <a:p>
            <a:pPr algn="ctr" fontAlgn="auto">
              <a:spcBef>
                <a:spcPts val="0"/>
              </a:spcBef>
              <a:spcAft>
                <a:spcPts val="0"/>
              </a:spcAft>
              <a:defRPr/>
            </a:pPr>
            <a:r>
              <a:rPr lang="hr-HR" sz="2800" b="1" i="1" dirty="0">
                <a:solidFill>
                  <a:srgbClr val="003300"/>
                </a:solidFill>
                <a:effectLst>
                  <a:outerShdw blurRad="38100" dist="38100" dir="2700000" algn="tl">
                    <a:srgbClr val="000000">
                      <a:alpha val="43137"/>
                    </a:srgbClr>
                  </a:outerShdw>
                </a:effectLst>
                <a:latin typeface="+mn-lt"/>
                <a:ea typeface="Segoe UI Black" panose="020B0A02040204020203" pitchFamily="34" charset="0"/>
                <a:cs typeface="Segoe UI Black" panose="020B0A02040204020203" pitchFamily="34" charset="0"/>
              </a:rPr>
              <a:t>Očekivana visina prinosa kukuruza (t/ha)</a:t>
            </a:r>
          </a:p>
        </p:txBody>
      </p:sp>
      <p:grpSp>
        <p:nvGrpSpPr>
          <p:cNvPr id="8" name="Grupa 7"/>
          <p:cNvGrpSpPr/>
          <p:nvPr/>
        </p:nvGrpSpPr>
        <p:grpSpPr>
          <a:xfrm>
            <a:off x="11129" y="944724"/>
            <a:ext cx="9170317" cy="5725256"/>
            <a:chOff x="11129" y="944724"/>
            <a:chExt cx="9170317" cy="5725256"/>
          </a:xfrm>
        </p:grpSpPr>
        <p:pic>
          <p:nvPicPr>
            <p:cNvPr id="4" name="Slika 3"/>
            <p:cNvPicPr>
              <a:picLocks noChangeAspect="1"/>
            </p:cNvPicPr>
            <p:nvPr/>
          </p:nvPicPr>
          <p:blipFill rotWithShape="1">
            <a:blip r:embed="rId2" cstate="hqprint">
              <a:extLst>
                <a:ext uri="{28A0092B-C50C-407E-A947-70E740481C1C}">
                  <a14:useLocalDpi xmlns:a14="http://schemas.microsoft.com/office/drawing/2010/main" val="0"/>
                </a:ext>
              </a:extLst>
            </a:blip>
            <a:srcRect r="9172"/>
            <a:stretch/>
          </p:blipFill>
          <p:spPr>
            <a:xfrm>
              <a:off x="11129" y="944724"/>
              <a:ext cx="9170317" cy="5725256"/>
            </a:xfrm>
            <a:prstGeom prst="rect">
              <a:avLst/>
            </a:prstGeom>
          </p:spPr>
        </p:pic>
        <p:pic>
          <p:nvPicPr>
            <p:cNvPr id="3" name="Slika 2"/>
            <p:cNvPicPr>
              <a:picLocks noChangeAspect="1"/>
            </p:cNvPicPr>
            <p:nvPr/>
          </p:nvPicPr>
          <p:blipFill>
            <a:blip r:embed="rId3"/>
            <a:stretch>
              <a:fillRect/>
            </a:stretch>
          </p:blipFill>
          <p:spPr>
            <a:xfrm>
              <a:off x="8061315" y="4767329"/>
              <a:ext cx="1120131" cy="1900609"/>
            </a:xfrm>
            <a:prstGeom prst="rect">
              <a:avLst/>
            </a:prstGeom>
          </p:spPr>
        </p:pic>
      </p:grpSp>
    </p:spTree>
    <p:extLst>
      <p:ext uri="{BB962C8B-B14F-4D97-AF65-F5344CB8AC3E}">
        <p14:creationId xmlns:p14="http://schemas.microsoft.com/office/powerpoint/2010/main" val="3409768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par>
                          <p:cTn id="11" fill="hold">
                            <p:stCondLst>
                              <p:cond delay="1000"/>
                            </p:stCondLst>
                            <p:childTnLst>
                              <p:par>
                                <p:cTn id="12" presetID="6" presetClass="entr" presetSubtype="32" fill="hold" nodeType="after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circle(out)">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0"/>
            <a:ext cx="9072500" cy="596736"/>
          </a:xfrm>
        </p:spPr>
        <p:txBody>
          <a:bodyPr/>
          <a:lstStyle/>
          <a:p>
            <a:r>
              <a:rPr lang="hr-HR" sz="2800" b="1" dirty="0">
                <a:solidFill>
                  <a:srgbClr val="003300"/>
                </a:solidFill>
              </a:rPr>
              <a:t>Kontrola plodnosti na području ist. Hrvatske (2003. - 2016.)</a:t>
            </a:r>
          </a:p>
        </p:txBody>
      </p:sp>
      <p:grpSp>
        <p:nvGrpSpPr>
          <p:cNvPr id="10" name="Grupa 9"/>
          <p:cNvGrpSpPr/>
          <p:nvPr/>
        </p:nvGrpSpPr>
        <p:grpSpPr>
          <a:xfrm>
            <a:off x="0" y="593493"/>
            <a:ext cx="9144000" cy="6250152"/>
            <a:chOff x="0" y="593493"/>
            <a:chExt cx="9144000" cy="6250152"/>
          </a:xfrm>
        </p:grpSpPr>
        <p:pic>
          <p:nvPicPr>
            <p:cNvPr id="4" name="Slika 3"/>
            <p:cNvPicPr>
              <a:picLocks noChangeAspect="1"/>
            </p:cNvPicPr>
            <p:nvPr/>
          </p:nvPicPr>
          <p:blipFill>
            <a:blip r:embed="rId2"/>
            <a:stretch>
              <a:fillRect/>
            </a:stretch>
          </p:blipFill>
          <p:spPr>
            <a:xfrm>
              <a:off x="0" y="593493"/>
              <a:ext cx="9144000" cy="6250152"/>
            </a:xfrm>
            <a:prstGeom prst="rect">
              <a:avLst/>
            </a:prstGeom>
          </p:spPr>
        </p:pic>
        <p:sp>
          <p:nvSpPr>
            <p:cNvPr id="5" name="Pravokutnik 4"/>
            <p:cNvSpPr/>
            <p:nvPr/>
          </p:nvSpPr>
          <p:spPr>
            <a:xfrm>
              <a:off x="935596" y="847386"/>
              <a:ext cx="1116124" cy="1080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Pravokutnik 5"/>
            <p:cNvSpPr/>
            <p:nvPr/>
          </p:nvSpPr>
          <p:spPr>
            <a:xfrm>
              <a:off x="935596" y="978652"/>
              <a:ext cx="1116124" cy="1080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Pravokutnik 6"/>
            <p:cNvSpPr/>
            <p:nvPr/>
          </p:nvSpPr>
          <p:spPr>
            <a:xfrm>
              <a:off x="935596" y="1112904"/>
              <a:ext cx="1116124" cy="1080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Pravokutnik 7"/>
            <p:cNvSpPr/>
            <p:nvPr/>
          </p:nvSpPr>
          <p:spPr>
            <a:xfrm>
              <a:off x="935596" y="1243208"/>
              <a:ext cx="1116124" cy="1080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Pravokutnik 8"/>
            <p:cNvSpPr/>
            <p:nvPr/>
          </p:nvSpPr>
          <p:spPr>
            <a:xfrm>
              <a:off x="935596" y="1373676"/>
              <a:ext cx="1116124" cy="1080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spTree>
    <p:extLst>
      <p:ext uri="{BB962C8B-B14F-4D97-AF65-F5344CB8AC3E}">
        <p14:creationId xmlns:p14="http://schemas.microsoft.com/office/powerpoint/2010/main" val="3763468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6" presetClass="entr" presetSubtype="32" fill="hold"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circle(out)">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a 2">
            <a:extLst>
              <a:ext uri="{FF2B5EF4-FFF2-40B4-BE49-F238E27FC236}">
                <a16:creationId xmlns:a16="http://schemas.microsoft.com/office/drawing/2014/main" id="{F8C0B692-997C-424F-AF7E-8A5A06B35C5F}"/>
              </a:ext>
            </a:extLst>
          </p:cNvPr>
          <p:cNvSpPr/>
          <p:nvPr/>
        </p:nvSpPr>
        <p:spPr>
          <a:xfrm>
            <a:off x="1308473" y="1510506"/>
            <a:ext cx="1818531" cy="820738"/>
          </a:xfrm>
          <a:prstGeom prst="ellipse">
            <a:avLst/>
          </a:prstGeom>
          <a:solidFill>
            <a:srgbClr val="FFFF00"/>
          </a:solidFill>
          <a:ln>
            <a:solidFill>
              <a:srgbClr val="00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Zvijezda: 7 krakova 3"/>
          <p:cNvSpPr/>
          <p:nvPr/>
        </p:nvSpPr>
        <p:spPr>
          <a:xfrm>
            <a:off x="7475105" y="2147638"/>
            <a:ext cx="1620000" cy="1080000"/>
          </a:xfrm>
          <a:prstGeom prst="star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0482" name="Text Box 2"/>
          <p:cNvSpPr txBox="1">
            <a:spLocks noChangeArrowheads="1"/>
          </p:cNvSpPr>
          <p:nvPr/>
        </p:nvSpPr>
        <p:spPr bwMode="auto">
          <a:xfrm>
            <a:off x="236538" y="333375"/>
            <a:ext cx="871378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hr-HR" sz="3200" b="1" dirty="0">
                <a:solidFill>
                  <a:srgbClr val="003300"/>
                </a:solidFill>
                <a:effectLst>
                  <a:outerShdw blurRad="38100" dist="38100" dir="2700000" algn="tl">
                    <a:srgbClr val="000000">
                      <a:alpha val="43137"/>
                    </a:srgbClr>
                  </a:outerShdw>
                </a:effectLst>
                <a:latin typeface="+mn-lt"/>
              </a:rPr>
              <a:t>Što sve utječe na visinu prinosa</a:t>
            </a:r>
            <a:r>
              <a:rPr lang="en-US" sz="3200" b="1" dirty="0">
                <a:solidFill>
                  <a:srgbClr val="003300"/>
                </a:solidFill>
                <a:effectLst>
                  <a:outerShdw blurRad="38100" dist="38100" dir="2700000" algn="tl">
                    <a:srgbClr val="000000">
                      <a:alpha val="43137"/>
                    </a:srgbClr>
                  </a:outerShdw>
                </a:effectLst>
                <a:latin typeface="+mn-lt"/>
              </a:rPr>
              <a:t>?</a:t>
            </a:r>
          </a:p>
        </p:txBody>
      </p:sp>
      <p:grpSp>
        <p:nvGrpSpPr>
          <p:cNvPr id="2" name="Grupa 1"/>
          <p:cNvGrpSpPr/>
          <p:nvPr/>
        </p:nvGrpSpPr>
        <p:grpSpPr>
          <a:xfrm>
            <a:off x="354013" y="1333500"/>
            <a:ext cx="8486775" cy="4462173"/>
            <a:chOff x="354013" y="1333500"/>
            <a:chExt cx="8486775" cy="4462173"/>
          </a:xfrm>
        </p:grpSpPr>
        <p:sp>
          <p:nvSpPr>
            <p:cNvPr id="20484" name="Oval 4"/>
            <p:cNvSpPr>
              <a:spLocks noChangeArrowheads="1"/>
            </p:cNvSpPr>
            <p:nvPr/>
          </p:nvSpPr>
          <p:spPr bwMode="auto">
            <a:xfrm>
              <a:off x="1765300" y="1968500"/>
              <a:ext cx="5902325" cy="3048000"/>
            </a:xfrm>
            <a:prstGeom prst="ellipse">
              <a:avLst/>
            </a:prstGeom>
            <a:solidFill>
              <a:srgbClr val="00FF00"/>
            </a:solidFill>
            <a:ln w="38100">
              <a:solidFill>
                <a:srgbClr val="FF0000"/>
              </a:solidFill>
              <a:prstDash val="sysDot"/>
              <a:round/>
              <a:headEnd/>
              <a:tailEnd/>
            </a:ln>
            <a:effectLst/>
          </p:spPr>
          <p:txBody>
            <a:bodyPr wrap="none" anchor="ctr"/>
            <a:lstStyle/>
            <a:p>
              <a:pPr>
                <a:defRPr/>
              </a:pPr>
              <a:endParaRPr lang="hr-HR" b="1">
                <a:solidFill>
                  <a:srgbClr val="003300"/>
                </a:solidFill>
                <a:effectLst>
                  <a:outerShdw blurRad="38100" dist="38100" dir="2700000" algn="tl">
                    <a:srgbClr val="000000">
                      <a:alpha val="43137"/>
                    </a:srgbClr>
                  </a:outerShdw>
                </a:effectLst>
                <a:latin typeface="+mn-lt"/>
              </a:endParaRPr>
            </a:p>
          </p:txBody>
        </p:sp>
        <p:sp>
          <p:nvSpPr>
            <p:cNvPr id="20483" name="Text Box 3"/>
            <p:cNvSpPr txBox="1">
              <a:spLocks noChangeArrowheads="1"/>
            </p:cNvSpPr>
            <p:nvPr/>
          </p:nvSpPr>
          <p:spPr bwMode="auto">
            <a:xfrm>
              <a:off x="3733800" y="3124200"/>
              <a:ext cx="1719263" cy="584200"/>
            </a:xfrm>
            <a:prstGeom prst="rect">
              <a:avLst/>
            </a:prstGeom>
            <a:solidFill>
              <a:schemeClr val="bg1">
                <a:alpha val="0"/>
              </a:schemeClr>
            </a:solidFill>
            <a:ln>
              <a:noFill/>
            </a:ln>
            <a:effectLst/>
          </p:spPr>
          <p:txBody>
            <a:bodyPr>
              <a:spAutoFit/>
            </a:bodyPr>
            <a:lstStyle/>
            <a:p>
              <a:pPr>
                <a:defRPr/>
              </a:pPr>
              <a:r>
                <a:rPr lang="hr-HR" sz="3200" b="1">
                  <a:solidFill>
                    <a:srgbClr val="003300"/>
                  </a:solidFill>
                  <a:effectLst>
                    <a:outerShdw blurRad="38100" dist="38100" dir="2700000" algn="tl">
                      <a:srgbClr val="000000">
                        <a:alpha val="43137"/>
                      </a:srgbClr>
                    </a:outerShdw>
                  </a:effectLst>
                  <a:latin typeface="Cooper Black" pitchFamily="18" charset="0"/>
                </a:rPr>
                <a:t>Prinos</a:t>
              </a:r>
              <a:endParaRPr lang="en-US" sz="3200" b="1">
                <a:solidFill>
                  <a:srgbClr val="003300"/>
                </a:solidFill>
                <a:effectLst>
                  <a:outerShdw blurRad="38100" dist="38100" dir="2700000" algn="tl">
                    <a:srgbClr val="000000">
                      <a:alpha val="43137"/>
                    </a:srgbClr>
                  </a:outerShdw>
                </a:effectLst>
                <a:latin typeface="Cooper Black" pitchFamily="18" charset="0"/>
              </a:endParaRPr>
            </a:p>
          </p:txBody>
        </p:sp>
        <p:sp>
          <p:nvSpPr>
            <p:cNvPr id="20485" name="Text Box 5"/>
            <p:cNvSpPr txBox="1">
              <a:spLocks noChangeArrowheads="1"/>
            </p:cNvSpPr>
            <p:nvPr/>
          </p:nvSpPr>
          <p:spPr bwMode="auto">
            <a:xfrm>
              <a:off x="6345238" y="1706563"/>
              <a:ext cx="102711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hr-HR" sz="2800" b="1" dirty="0">
                  <a:solidFill>
                    <a:srgbClr val="0000CC"/>
                  </a:solidFill>
                  <a:effectLst>
                    <a:outerShdw blurRad="38100" dist="38100" dir="2700000" algn="tl">
                      <a:srgbClr val="000000">
                        <a:alpha val="43137"/>
                      </a:srgbClr>
                    </a:outerShdw>
                  </a:effectLst>
                  <a:latin typeface="+mn-lt"/>
                </a:rPr>
                <a:t>Klima</a:t>
              </a:r>
              <a:endParaRPr lang="en-US" sz="2800" b="1" dirty="0">
                <a:solidFill>
                  <a:srgbClr val="0000CC"/>
                </a:solidFill>
                <a:effectLst>
                  <a:outerShdw blurRad="38100" dist="38100" dir="2700000" algn="tl">
                    <a:srgbClr val="000000">
                      <a:alpha val="43137"/>
                    </a:srgbClr>
                  </a:outerShdw>
                </a:effectLst>
                <a:latin typeface="+mn-lt"/>
              </a:endParaRPr>
            </a:p>
          </p:txBody>
        </p:sp>
        <p:sp>
          <p:nvSpPr>
            <p:cNvPr id="20486" name="Text Box 6"/>
            <p:cNvSpPr txBox="1">
              <a:spLocks noChangeArrowheads="1"/>
            </p:cNvSpPr>
            <p:nvPr/>
          </p:nvSpPr>
          <p:spPr bwMode="auto">
            <a:xfrm>
              <a:off x="989857" y="4865687"/>
              <a:ext cx="2181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b="1" dirty="0">
                  <a:solidFill>
                    <a:srgbClr val="003300"/>
                  </a:solidFill>
                  <a:effectLst>
                    <a:outerShdw blurRad="38100" dist="38100" dir="2700000" algn="tl">
                      <a:srgbClr val="000000">
                        <a:alpha val="43137"/>
                      </a:srgbClr>
                    </a:outerShdw>
                  </a:effectLst>
                  <a:latin typeface="+mn-lt"/>
                </a:rPr>
                <a:t>Management</a:t>
              </a:r>
            </a:p>
          </p:txBody>
        </p:sp>
        <p:sp>
          <p:nvSpPr>
            <p:cNvPr id="20487" name="Text Box 7"/>
            <p:cNvSpPr txBox="1">
              <a:spLocks noChangeArrowheads="1"/>
            </p:cNvSpPr>
            <p:nvPr/>
          </p:nvSpPr>
          <p:spPr bwMode="auto">
            <a:xfrm>
              <a:off x="354013" y="2405856"/>
              <a:ext cx="1343025"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hr-HR" sz="2800" b="1" dirty="0">
                  <a:solidFill>
                    <a:srgbClr val="003300"/>
                  </a:solidFill>
                  <a:effectLst>
                    <a:outerShdw blurRad="38100" dist="38100" dir="2700000" algn="tl">
                      <a:srgbClr val="000000">
                        <a:alpha val="43137"/>
                      </a:srgbClr>
                    </a:outerShdw>
                  </a:effectLst>
                  <a:latin typeface="+mn-lt"/>
                </a:rPr>
                <a:t>Kultivar</a:t>
              </a:r>
            </a:p>
            <a:p>
              <a:pPr>
                <a:defRPr/>
              </a:pPr>
              <a:r>
                <a:rPr lang="hr-HR" sz="2800" b="1" dirty="0">
                  <a:solidFill>
                    <a:srgbClr val="003300"/>
                  </a:solidFill>
                  <a:effectLst>
                    <a:outerShdw blurRad="38100" dist="38100" dir="2700000" algn="tl">
                      <a:srgbClr val="000000">
                        <a:alpha val="43137"/>
                      </a:srgbClr>
                    </a:outerShdw>
                  </a:effectLst>
                  <a:latin typeface="+mn-lt"/>
                </a:rPr>
                <a:t>hibrid</a:t>
              </a:r>
              <a:endParaRPr lang="en-US" sz="2800" b="1" dirty="0">
                <a:solidFill>
                  <a:srgbClr val="003300"/>
                </a:solidFill>
                <a:effectLst>
                  <a:outerShdw blurRad="38100" dist="38100" dir="2700000" algn="tl">
                    <a:srgbClr val="000000">
                      <a:alpha val="43137"/>
                    </a:srgbClr>
                  </a:outerShdw>
                </a:effectLst>
                <a:latin typeface="+mn-lt"/>
              </a:endParaRPr>
            </a:p>
          </p:txBody>
        </p:sp>
        <p:sp>
          <p:nvSpPr>
            <p:cNvPr id="20488" name="Text Box 8"/>
            <p:cNvSpPr txBox="1">
              <a:spLocks noChangeArrowheads="1"/>
            </p:cNvSpPr>
            <p:nvPr/>
          </p:nvSpPr>
          <p:spPr bwMode="auto">
            <a:xfrm>
              <a:off x="3913188" y="1333500"/>
              <a:ext cx="111601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hr-HR" sz="2800" b="1" dirty="0">
                  <a:solidFill>
                    <a:srgbClr val="FF0000"/>
                  </a:solidFill>
                  <a:effectLst>
                    <a:outerShdw blurRad="38100" dist="38100" dir="2700000" algn="tl">
                      <a:srgbClr val="000000">
                        <a:alpha val="43137"/>
                      </a:srgbClr>
                    </a:outerShdw>
                  </a:effectLst>
                  <a:latin typeface="+mn-lt"/>
                </a:rPr>
                <a:t>Tip tla</a:t>
              </a:r>
              <a:endParaRPr lang="en-US" sz="2800" b="1" dirty="0">
                <a:solidFill>
                  <a:srgbClr val="FF0000"/>
                </a:solidFill>
                <a:effectLst>
                  <a:outerShdw blurRad="38100" dist="38100" dir="2700000" algn="tl">
                    <a:srgbClr val="000000">
                      <a:alpha val="43137"/>
                    </a:srgbClr>
                  </a:outerShdw>
                </a:effectLst>
                <a:latin typeface="+mn-lt"/>
              </a:endParaRPr>
            </a:p>
          </p:txBody>
        </p:sp>
        <p:sp>
          <p:nvSpPr>
            <p:cNvPr id="20489" name="Text Box 9"/>
            <p:cNvSpPr txBox="1">
              <a:spLocks noChangeArrowheads="1"/>
            </p:cNvSpPr>
            <p:nvPr/>
          </p:nvSpPr>
          <p:spPr bwMode="auto">
            <a:xfrm>
              <a:off x="1451325" y="1660525"/>
              <a:ext cx="14970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hr-HR" sz="2800" b="1" dirty="0">
                  <a:solidFill>
                    <a:srgbClr val="006600"/>
                  </a:solidFill>
                  <a:effectLst>
                    <a:outerShdw blurRad="38100" dist="38100" dir="2700000" algn="tl">
                      <a:srgbClr val="000000">
                        <a:alpha val="43137"/>
                      </a:srgbClr>
                    </a:outerShdw>
                  </a:effectLst>
                  <a:latin typeface="+mn-lt"/>
                </a:rPr>
                <a:t>Plodnost</a:t>
              </a:r>
              <a:endParaRPr lang="en-US" sz="2800" b="1" dirty="0">
                <a:solidFill>
                  <a:srgbClr val="006600"/>
                </a:solidFill>
                <a:effectLst>
                  <a:outerShdw blurRad="38100" dist="38100" dir="2700000" algn="tl">
                    <a:srgbClr val="000000">
                      <a:alpha val="43137"/>
                    </a:srgbClr>
                  </a:outerShdw>
                </a:effectLst>
                <a:latin typeface="+mn-lt"/>
              </a:endParaRPr>
            </a:p>
          </p:txBody>
        </p:sp>
        <p:sp>
          <p:nvSpPr>
            <p:cNvPr id="20490" name="Text Box 10"/>
            <p:cNvSpPr txBox="1">
              <a:spLocks noChangeArrowheads="1"/>
            </p:cNvSpPr>
            <p:nvPr/>
          </p:nvSpPr>
          <p:spPr bwMode="auto">
            <a:xfrm>
              <a:off x="5811858" y="5096958"/>
              <a:ext cx="11414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hr-HR" sz="2800" b="1" dirty="0">
                  <a:solidFill>
                    <a:srgbClr val="003300"/>
                  </a:solidFill>
                  <a:effectLst>
                    <a:outerShdw blurRad="38100" dist="38100" dir="2700000" algn="tl">
                      <a:srgbClr val="000000">
                        <a:alpha val="43137"/>
                      </a:srgbClr>
                    </a:outerShdw>
                  </a:effectLst>
                  <a:latin typeface="+mn-lt"/>
                </a:rPr>
                <a:t>Korovi</a:t>
              </a:r>
              <a:endParaRPr lang="en-US" sz="2800" b="1" dirty="0">
                <a:solidFill>
                  <a:srgbClr val="003300"/>
                </a:solidFill>
                <a:effectLst>
                  <a:outerShdw blurRad="38100" dist="38100" dir="2700000" algn="tl">
                    <a:srgbClr val="000000">
                      <a:alpha val="43137"/>
                    </a:srgbClr>
                  </a:outerShdw>
                </a:effectLst>
                <a:latin typeface="+mn-lt"/>
              </a:endParaRPr>
            </a:p>
          </p:txBody>
        </p:sp>
        <p:sp>
          <p:nvSpPr>
            <p:cNvPr id="20491" name="Text Box 11"/>
            <p:cNvSpPr txBox="1">
              <a:spLocks noChangeArrowheads="1"/>
            </p:cNvSpPr>
            <p:nvPr/>
          </p:nvSpPr>
          <p:spPr bwMode="auto">
            <a:xfrm>
              <a:off x="7475105" y="3929928"/>
              <a:ext cx="12001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hr-HR" sz="2800" b="1" dirty="0">
                  <a:solidFill>
                    <a:srgbClr val="003300"/>
                  </a:solidFill>
                  <a:effectLst>
                    <a:outerShdw blurRad="38100" dist="38100" dir="2700000" algn="tl">
                      <a:srgbClr val="000000">
                        <a:alpha val="43137"/>
                      </a:srgbClr>
                    </a:outerShdw>
                  </a:effectLst>
                  <a:latin typeface="+mn-lt"/>
                </a:rPr>
                <a:t>Bolesti</a:t>
              </a:r>
              <a:endParaRPr lang="en-US" sz="2800" b="1" dirty="0">
                <a:solidFill>
                  <a:srgbClr val="003300"/>
                </a:solidFill>
                <a:effectLst>
                  <a:outerShdw blurRad="38100" dist="38100" dir="2700000" algn="tl">
                    <a:srgbClr val="000000">
                      <a:alpha val="43137"/>
                    </a:srgbClr>
                  </a:outerShdw>
                </a:effectLst>
                <a:latin typeface="+mn-lt"/>
              </a:endParaRPr>
            </a:p>
          </p:txBody>
        </p:sp>
        <p:sp>
          <p:nvSpPr>
            <p:cNvPr id="20492" name="Text Box 12"/>
            <p:cNvSpPr txBox="1">
              <a:spLocks noChangeArrowheads="1"/>
            </p:cNvSpPr>
            <p:nvPr/>
          </p:nvSpPr>
          <p:spPr bwMode="auto">
            <a:xfrm>
              <a:off x="7650163" y="2443162"/>
              <a:ext cx="11906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hr-HR" sz="2800" b="1" i="1" dirty="0">
                  <a:solidFill>
                    <a:srgbClr val="FF0000"/>
                  </a:solidFill>
                  <a:effectLst>
                    <a:outerShdw blurRad="38100" dist="38100" dir="2700000" algn="tl">
                      <a:srgbClr val="000000">
                        <a:alpha val="43137"/>
                      </a:srgbClr>
                    </a:outerShdw>
                  </a:effectLst>
                  <a:latin typeface="+mn-lt"/>
                </a:rPr>
                <a:t>Znanje</a:t>
              </a:r>
              <a:endParaRPr lang="en-US" sz="2800" b="1" i="1" dirty="0">
                <a:solidFill>
                  <a:srgbClr val="FF0000"/>
                </a:solidFill>
                <a:effectLst>
                  <a:outerShdw blurRad="38100" dist="38100" dir="2700000" algn="tl">
                    <a:srgbClr val="000000">
                      <a:alpha val="43137"/>
                    </a:srgbClr>
                  </a:outerShdw>
                </a:effectLst>
                <a:latin typeface="+mn-lt"/>
              </a:endParaRPr>
            </a:p>
          </p:txBody>
        </p:sp>
        <p:sp>
          <p:nvSpPr>
            <p:cNvPr id="20493" name="Text Box 13"/>
            <p:cNvSpPr txBox="1">
              <a:spLocks noChangeArrowheads="1"/>
            </p:cNvSpPr>
            <p:nvPr/>
          </p:nvSpPr>
          <p:spPr bwMode="auto">
            <a:xfrm>
              <a:off x="3887231" y="5271798"/>
              <a:ext cx="11811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hr-HR" sz="2800" b="1" dirty="0">
                  <a:solidFill>
                    <a:srgbClr val="003300"/>
                  </a:solidFill>
                  <a:effectLst>
                    <a:outerShdw blurRad="38100" dist="38100" dir="2700000" algn="tl">
                      <a:srgbClr val="000000">
                        <a:alpha val="43137"/>
                      </a:srgbClr>
                    </a:outerShdw>
                  </a:effectLst>
                  <a:latin typeface="+mn-lt"/>
                </a:rPr>
                <a:t>Insekti</a:t>
              </a:r>
              <a:endParaRPr lang="en-US" sz="2800" b="1" dirty="0">
                <a:solidFill>
                  <a:srgbClr val="003300"/>
                </a:solidFill>
                <a:effectLst>
                  <a:outerShdw blurRad="38100" dist="38100" dir="2700000" algn="tl">
                    <a:srgbClr val="000000">
                      <a:alpha val="43137"/>
                    </a:srgbClr>
                  </a:outerShdw>
                </a:effectLst>
                <a:latin typeface="+mn-lt"/>
              </a:endParaRPr>
            </a:p>
          </p:txBody>
        </p:sp>
        <p:sp>
          <p:nvSpPr>
            <p:cNvPr id="20494" name="Line 14"/>
            <p:cNvSpPr>
              <a:spLocks noChangeShapeType="1"/>
            </p:cNvSpPr>
            <p:nvPr/>
          </p:nvSpPr>
          <p:spPr bwMode="auto">
            <a:xfrm flipV="1">
              <a:off x="1979613" y="3581400"/>
              <a:ext cx="1670050" cy="533400"/>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r-HR" b="1">
                <a:solidFill>
                  <a:srgbClr val="003300"/>
                </a:solidFill>
                <a:effectLst>
                  <a:outerShdw blurRad="38100" dist="38100" dir="2700000" algn="tl">
                    <a:srgbClr val="000000">
                      <a:alpha val="43137"/>
                    </a:srgbClr>
                  </a:outerShdw>
                </a:effectLst>
                <a:latin typeface="+mn-lt"/>
              </a:endParaRPr>
            </a:p>
          </p:txBody>
        </p:sp>
        <p:sp>
          <p:nvSpPr>
            <p:cNvPr id="20495" name="Line 15"/>
            <p:cNvSpPr>
              <a:spLocks noChangeShapeType="1"/>
            </p:cNvSpPr>
            <p:nvPr/>
          </p:nvSpPr>
          <p:spPr bwMode="auto">
            <a:xfrm>
              <a:off x="2971800" y="2286000"/>
              <a:ext cx="1163638" cy="838200"/>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r-HR" b="1">
                <a:solidFill>
                  <a:srgbClr val="003300"/>
                </a:solidFill>
                <a:effectLst>
                  <a:outerShdw blurRad="38100" dist="38100" dir="2700000" algn="tl">
                    <a:srgbClr val="000000">
                      <a:alpha val="43137"/>
                    </a:srgbClr>
                  </a:outerShdw>
                </a:effectLst>
                <a:latin typeface="+mn-lt"/>
              </a:endParaRPr>
            </a:p>
          </p:txBody>
        </p:sp>
        <p:sp>
          <p:nvSpPr>
            <p:cNvPr id="20496" name="Line 16"/>
            <p:cNvSpPr>
              <a:spLocks noChangeShapeType="1"/>
            </p:cNvSpPr>
            <p:nvPr/>
          </p:nvSpPr>
          <p:spPr bwMode="auto">
            <a:xfrm flipH="1">
              <a:off x="5148263" y="2230438"/>
              <a:ext cx="1163637" cy="914400"/>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r-HR" b="1">
                <a:solidFill>
                  <a:srgbClr val="003300"/>
                </a:solidFill>
                <a:effectLst>
                  <a:outerShdw blurRad="38100" dist="38100" dir="2700000" algn="tl">
                    <a:srgbClr val="000000">
                      <a:alpha val="43137"/>
                    </a:srgbClr>
                  </a:outerShdw>
                </a:effectLst>
                <a:latin typeface="+mn-lt"/>
              </a:endParaRPr>
            </a:p>
          </p:txBody>
        </p:sp>
        <p:sp>
          <p:nvSpPr>
            <p:cNvPr id="20497" name="Line 17"/>
            <p:cNvSpPr>
              <a:spLocks noChangeShapeType="1"/>
            </p:cNvSpPr>
            <p:nvPr/>
          </p:nvSpPr>
          <p:spPr bwMode="auto">
            <a:xfrm>
              <a:off x="4495800" y="1976438"/>
              <a:ext cx="0" cy="1071562"/>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r-HR" b="1">
                <a:solidFill>
                  <a:srgbClr val="003300"/>
                </a:solidFill>
                <a:effectLst>
                  <a:outerShdw blurRad="38100" dist="38100" dir="2700000" algn="tl">
                    <a:srgbClr val="000000">
                      <a:alpha val="43137"/>
                    </a:srgbClr>
                  </a:outerShdw>
                </a:effectLst>
                <a:latin typeface="+mn-lt"/>
              </a:endParaRPr>
            </a:p>
          </p:txBody>
        </p:sp>
        <p:sp>
          <p:nvSpPr>
            <p:cNvPr id="20498" name="Line 18"/>
            <p:cNvSpPr>
              <a:spLocks noChangeShapeType="1"/>
            </p:cNvSpPr>
            <p:nvPr/>
          </p:nvSpPr>
          <p:spPr bwMode="auto">
            <a:xfrm flipH="1" flipV="1">
              <a:off x="4495800" y="3886200"/>
              <a:ext cx="0" cy="1143000"/>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r-HR" b="1">
                <a:solidFill>
                  <a:srgbClr val="003300"/>
                </a:solidFill>
                <a:effectLst>
                  <a:outerShdw blurRad="38100" dist="38100" dir="2700000" algn="tl">
                    <a:srgbClr val="000000">
                      <a:alpha val="43137"/>
                    </a:srgbClr>
                  </a:outerShdw>
                </a:effectLst>
                <a:latin typeface="+mn-lt"/>
              </a:endParaRPr>
            </a:p>
          </p:txBody>
        </p:sp>
        <p:sp>
          <p:nvSpPr>
            <p:cNvPr id="20499" name="Line 19"/>
            <p:cNvSpPr>
              <a:spLocks noChangeShapeType="1"/>
            </p:cNvSpPr>
            <p:nvPr/>
          </p:nvSpPr>
          <p:spPr bwMode="auto">
            <a:xfrm flipV="1">
              <a:off x="2890838" y="3733800"/>
              <a:ext cx="1016000" cy="990600"/>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r-HR" b="1">
                <a:solidFill>
                  <a:srgbClr val="003300"/>
                </a:solidFill>
                <a:effectLst>
                  <a:outerShdw blurRad="38100" dist="38100" dir="2700000" algn="tl">
                    <a:srgbClr val="000000">
                      <a:alpha val="43137"/>
                    </a:srgbClr>
                  </a:outerShdw>
                </a:effectLst>
                <a:latin typeface="+mn-lt"/>
              </a:endParaRPr>
            </a:p>
          </p:txBody>
        </p:sp>
        <p:sp>
          <p:nvSpPr>
            <p:cNvPr id="20500" name="Line 20"/>
            <p:cNvSpPr>
              <a:spLocks noChangeShapeType="1"/>
            </p:cNvSpPr>
            <p:nvPr/>
          </p:nvSpPr>
          <p:spPr bwMode="auto">
            <a:xfrm flipH="1" flipV="1">
              <a:off x="5029200" y="3810000"/>
              <a:ext cx="1079500" cy="990600"/>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r-HR" b="1">
                <a:solidFill>
                  <a:srgbClr val="003300"/>
                </a:solidFill>
                <a:effectLst>
                  <a:outerShdw blurRad="38100" dist="38100" dir="2700000" algn="tl">
                    <a:srgbClr val="000000">
                      <a:alpha val="43137"/>
                    </a:srgbClr>
                  </a:outerShdw>
                </a:effectLst>
                <a:latin typeface="+mn-lt"/>
              </a:endParaRPr>
            </a:p>
          </p:txBody>
        </p:sp>
        <p:sp>
          <p:nvSpPr>
            <p:cNvPr id="20501" name="Line 21"/>
            <p:cNvSpPr>
              <a:spLocks noChangeShapeType="1"/>
            </p:cNvSpPr>
            <p:nvPr/>
          </p:nvSpPr>
          <p:spPr bwMode="auto">
            <a:xfrm flipH="1">
              <a:off x="5486400" y="2868613"/>
              <a:ext cx="1885950" cy="484187"/>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r-HR" b="1">
                <a:solidFill>
                  <a:srgbClr val="003300"/>
                </a:solidFill>
                <a:effectLst>
                  <a:outerShdw blurRad="38100" dist="38100" dir="2700000" algn="tl">
                    <a:srgbClr val="000000">
                      <a:alpha val="43137"/>
                    </a:srgbClr>
                  </a:outerShdw>
                </a:effectLst>
                <a:latin typeface="+mn-lt"/>
              </a:endParaRPr>
            </a:p>
          </p:txBody>
        </p:sp>
        <p:sp>
          <p:nvSpPr>
            <p:cNvPr id="20502" name="Line 22"/>
            <p:cNvSpPr>
              <a:spLocks noChangeShapeType="1"/>
            </p:cNvSpPr>
            <p:nvPr/>
          </p:nvSpPr>
          <p:spPr bwMode="auto">
            <a:xfrm flipH="1" flipV="1">
              <a:off x="5410200" y="3581400"/>
              <a:ext cx="2057400" cy="506413"/>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r-HR" b="1">
                <a:solidFill>
                  <a:srgbClr val="003300"/>
                </a:solidFill>
                <a:effectLst>
                  <a:outerShdw blurRad="38100" dist="38100" dir="2700000" algn="tl">
                    <a:srgbClr val="000000">
                      <a:alpha val="43137"/>
                    </a:srgbClr>
                  </a:outerShdw>
                </a:effectLst>
                <a:latin typeface="+mn-lt"/>
              </a:endParaRPr>
            </a:p>
          </p:txBody>
        </p:sp>
        <p:sp>
          <p:nvSpPr>
            <p:cNvPr id="20503" name="Text Box 23"/>
            <p:cNvSpPr txBox="1">
              <a:spLocks noChangeArrowheads="1"/>
            </p:cNvSpPr>
            <p:nvPr/>
          </p:nvSpPr>
          <p:spPr bwMode="auto">
            <a:xfrm>
              <a:off x="376238" y="3929929"/>
              <a:ext cx="15192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b="1" dirty="0">
                  <a:solidFill>
                    <a:srgbClr val="003300"/>
                  </a:solidFill>
                  <a:effectLst>
                    <a:outerShdw blurRad="38100" dist="38100" dir="2700000" algn="tl">
                      <a:srgbClr val="000000">
                        <a:alpha val="43137"/>
                      </a:srgbClr>
                    </a:outerShdw>
                  </a:effectLst>
                  <a:latin typeface="+mn-lt"/>
                </a:rPr>
                <a:t>Herbici</a:t>
              </a:r>
              <a:r>
                <a:rPr lang="hr-HR" sz="2800" b="1" dirty="0">
                  <a:solidFill>
                    <a:srgbClr val="003300"/>
                  </a:solidFill>
                  <a:effectLst>
                    <a:outerShdw blurRad="38100" dist="38100" dir="2700000" algn="tl">
                      <a:srgbClr val="000000">
                        <a:alpha val="43137"/>
                      </a:srgbClr>
                    </a:outerShdw>
                  </a:effectLst>
                  <a:latin typeface="+mn-lt"/>
                </a:rPr>
                <a:t>di</a:t>
              </a:r>
              <a:endParaRPr lang="en-US" sz="2800" b="1" dirty="0">
                <a:solidFill>
                  <a:srgbClr val="003300"/>
                </a:solidFill>
                <a:effectLst>
                  <a:outerShdw blurRad="38100" dist="38100" dir="2700000" algn="tl">
                    <a:srgbClr val="000000">
                      <a:alpha val="43137"/>
                    </a:srgbClr>
                  </a:outerShdw>
                </a:effectLst>
                <a:latin typeface="+mn-lt"/>
              </a:endParaRPr>
            </a:p>
          </p:txBody>
        </p:sp>
        <p:sp>
          <p:nvSpPr>
            <p:cNvPr id="20504" name="Line 24"/>
            <p:cNvSpPr>
              <a:spLocks noChangeShapeType="1"/>
            </p:cNvSpPr>
            <p:nvPr/>
          </p:nvSpPr>
          <p:spPr bwMode="auto">
            <a:xfrm>
              <a:off x="1905000" y="2971800"/>
              <a:ext cx="1751013" cy="381000"/>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r-HR" b="1">
                <a:solidFill>
                  <a:srgbClr val="003300"/>
                </a:solidFill>
                <a:effectLst>
                  <a:outerShdw blurRad="38100" dist="38100" dir="2700000" algn="tl">
                    <a:srgbClr val="000000">
                      <a:alpha val="43137"/>
                    </a:srgbClr>
                  </a:outerShdw>
                </a:effectLst>
                <a:latin typeface="+mn-lt"/>
              </a:endParaRPr>
            </a:p>
          </p:txBody>
        </p:sp>
      </p:grpSp>
    </p:spTree>
    <p:extLst>
      <p:ext uri="{BB962C8B-B14F-4D97-AF65-F5344CB8AC3E}">
        <p14:creationId xmlns:p14="http://schemas.microsoft.com/office/powerpoint/2010/main" val="124270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1000" fill="hold"/>
                                        <p:tgtEl>
                                          <p:spTgt spid="20482"/>
                                        </p:tgtEl>
                                        <p:attrNameLst>
                                          <p:attrName>ppt_w</p:attrName>
                                        </p:attrNameLst>
                                      </p:cBhvr>
                                      <p:tavLst>
                                        <p:tav tm="0">
                                          <p:val>
                                            <p:fltVal val="0"/>
                                          </p:val>
                                        </p:tav>
                                        <p:tav tm="100000">
                                          <p:val>
                                            <p:strVal val="#ppt_w"/>
                                          </p:val>
                                        </p:tav>
                                      </p:tavLst>
                                    </p:anim>
                                    <p:anim calcmode="lin" valueType="num">
                                      <p:cBhvr>
                                        <p:cTn id="8" dur="1000" fill="hold"/>
                                        <p:tgtEl>
                                          <p:spTgt spid="20482"/>
                                        </p:tgtEl>
                                        <p:attrNameLst>
                                          <p:attrName>ppt_h</p:attrName>
                                        </p:attrNameLst>
                                      </p:cBhvr>
                                      <p:tavLst>
                                        <p:tav tm="0">
                                          <p:val>
                                            <p:fltVal val="0"/>
                                          </p:val>
                                        </p:tav>
                                        <p:tav tm="100000">
                                          <p:val>
                                            <p:strVal val="#ppt_h"/>
                                          </p:val>
                                        </p:tav>
                                      </p:tavLst>
                                    </p:anim>
                                    <p:anim calcmode="lin" valueType="num">
                                      <p:cBhvr>
                                        <p:cTn id="9" dur="1000" fill="hold"/>
                                        <p:tgtEl>
                                          <p:spTgt spid="20482"/>
                                        </p:tgtEl>
                                        <p:attrNameLst>
                                          <p:attrName>style.rotation</p:attrName>
                                        </p:attrNameLst>
                                      </p:cBhvr>
                                      <p:tavLst>
                                        <p:tav tm="0">
                                          <p:val>
                                            <p:fltVal val="90"/>
                                          </p:val>
                                        </p:tav>
                                        <p:tav tm="100000">
                                          <p:val>
                                            <p:fltVal val="0"/>
                                          </p:val>
                                        </p:tav>
                                      </p:tavLst>
                                    </p:anim>
                                    <p:animEffect transition="in" filter="fade">
                                      <p:cBhvr>
                                        <p:cTn id="10" dur="1000"/>
                                        <p:tgtEl>
                                          <p:spTgt spid="20482"/>
                                        </p:tgtEl>
                                      </p:cBhvr>
                                    </p:animEffect>
                                  </p:childTnLst>
                                </p:cTn>
                              </p:par>
                            </p:childTnLst>
                          </p:cTn>
                        </p:par>
                        <p:par>
                          <p:cTn id="11" fill="hold">
                            <p:stCondLst>
                              <p:cond delay="1000"/>
                            </p:stCondLst>
                            <p:childTnLst>
                              <p:par>
                                <p:cTn id="12" presetID="53" presetClass="entr" presetSubtype="16" fill="hold" nodeType="afterEffect">
                                  <p:stCondLst>
                                    <p:cond delay="1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Effect transition="in" filter="fade">
                                      <p:cBhvr>
                                        <p:cTn id="16" dur="1000"/>
                                        <p:tgtEl>
                                          <p:spTgt spid="2"/>
                                        </p:tgtEl>
                                      </p:cBhvr>
                                    </p:animEffect>
                                  </p:childTnLst>
                                </p:cTn>
                              </p:par>
                            </p:childTnLst>
                          </p:cTn>
                        </p:par>
                        <p:par>
                          <p:cTn id="17" fill="hold">
                            <p:stCondLst>
                              <p:cond delay="3000"/>
                            </p:stCondLst>
                            <p:childTnLst>
                              <p:par>
                                <p:cTn id="18" presetID="1" presetClass="entr" presetSubtype="0" fill="hold" grpId="0" nodeType="afterEffect">
                                  <p:stCondLst>
                                    <p:cond delay="5000"/>
                                  </p:stCondLst>
                                  <p:childTnLst>
                                    <p:set>
                                      <p:cBhvr>
                                        <p:cTn id="19" dur="1" fill="hold">
                                          <p:stCondLst>
                                            <p:cond delay="0"/>
                                          </p:stCondLst>
                                        </p:cTn>
                                        <p:tgtEl>
                                          <p:spTgt spid="4"/>
                                        </p:tgtEl>
                                        <p:attrNameLst>
                                          <p:attrName>style.visibility</p:attrName>
                                        </p:attrNameLst>
                                      </p:cBhvr>
                                      <p:to>
                                        <p:strVal val="visible"/>
                                      </p:to>
                                    </p:set>
                                  </p:childTnLst>
                                </p:cTn>
                              </p:par>
                            </p:childTnLst>
                          </p:cTn>
                        </p:par>
                        <p:par>
                          <p:cTn id="20" fill="hold">
                            <p:stCondLst>
                              <p:cond delay="8000"/>
                            </p:stCondLst>
                            <p:childTnLst>
                              <p:par>
                                <p:cTn id="21" presetID="26" presetClass="emph" presetSubtype="0" repeatCount="indefinite" fill="hold" grpId="1" nodeType="afterEffect">
                                  <p:stCondLst>
                                    <p:cond delay="0"/>
                                  </p:stCondLst>
                                  <p:childTnLst>
                                    <p:animEffect transition="out" filter="fade">
                                      <p:cBhvr>
                                        <p:cTn id="22" dur="500" tmFilter="0, 0; .2, .5; .8, .5; 1, 0"/>
                                        <p:tgtEl>
                                          <p:spTgt spid="4"/>
                                        </p:tgtEl>
                                      </p:cBhvr>
                                    </p:animEffect>
                                    <p:animScale>
                                      <p:cBhvr>
                                        <p:cTn id="23" dur="250" autoRev="1" fill="hold"/>
                                        <p:tgtEl>
                                          <p:spTgt spid="4"/>
                                        </p:tgtEl>
                                      </p:cBhvr>
                                      <p:by x="105000" y="105000"/>
                                    </p:animScale>
                                  </p:childTnLst>
                                </p:cTn>
                              </p:par>
                              <p:par>
                                <p:cTn id="24" presetID="1"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childTnLst>
                                </p:cTn>
                              </p:par>
                              <p:par>
                                <p:cTn id="26" presetID="26" presetClass="emph" presetSubtype="0" repeatCount="indefinite" fill="hold" grpId="1" nodeType="withEffect">
                                  <p:stCondLst>
                                    <p:cond delay="0"/>
                                  </p:stCondLst>
                                  <p:childTnLst>
                                    <p:animEffect transition="out" filter="fade">
                                      <p:cBhvr>
                                        <p:cTn id="27" dur="500" tmFilter="0, 0; .2, .5; .8, .5; 1, 0"/>
                                        <p:tgtEl>
                                          <p:spTgt spid="3"/>
                                        </p:tgtEl>
                                      </p:cBhvr>
                                    </p:animEffect>
                                    <p:animScale>
                                      <p:cBhvr>
                                        <p:cTn id="28"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2048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464" y="-4763"/>
            <a:ext cx="9161463" cy="692497"/>
          </a:xfrm>
          <a:prstGeom prst="rect">
            <a:avLst/>
          </a:prstGeom>
          <a:noFill/>
        </p:spPr>
        <p:txBody>
          <a:bodyPr wrap="square">
            <a:spAutoFit/>
          </a:bodyPr>
          <a:lstStyle/>
          <a:p>
            <a:pPr algn="ctr" fontAlgn="auto">
              <a:lnSpc>
                <a:spcPct val="75000"/>
              </a:lnSpc>
              <a:spcBef>
                <a:spcPts val="0"/>
              </a:spcBef>
              <a:spcAft>
                <a:spcPts val="0"/>
              </a:spcAft>
              <a:defRPr/>
            </a:pPr>
            <a:r>
              <a:rPr lang="hr-HR" sz="3200" b="1" dirty="0">
                <a:solidFill>
                  <a:srgbClr val="663300"/>
                </a:solidFill>
                <a:effectLst>
                  <a:outerShdw blurRad="38100" dist="38100" dir="2700000" algn="tl">
                    <a:srgbClr val="000000">
                      <a:alpha val="43137"/>
                    </a:srgbClr>
                  </a:outerShdw>
                </a:effectLst>
                <a:latin typeface="+mn-lt"/>
                <a:ea typeface="Segoe UI Black" panose="020B0A02040204020203" pitchFamily="34" charset="0"/>
                <a:cs typeface="Segoe UI Black" panose="020B0A02040204020203" pitchFamily="34" charset="0"/>
              </a:rPr>
              <a:t>iBaza</a:t>
            </a:r>
            <a:endParaRPr lang="hr-HR" sz="2000" b="1" dirty="0">
              <a:solidFill>
                <a:srgbClr val="663300"/>
              </a:solidFill>
              <a:effectLst>
                <a:outerShdw blurRad="38100" dist="38100" dir="2700000" algn="tl">
                  <a:srgbClr val="000000">
                    <a:alpha val="43137"/>
                  </a:srgbClr>
                </a:outerShdw>
              </a:effectLst>
              <a:latin typeface="+mn-lt"/>
              <a:ea typeface="Segoe UI Black" panose="020B0A02040204020203" pitchFamily="34" charset="0"/>
              <a:cs typeface="Segoe UI Black" panose="020B0A02040204020203" pitchFamily="34" charset="0"/>
            </a:endParaRPr>
          </a:p>
          <a:p>
            <a:pPr algn="ctr" fontAlgn="auto">
              <a:lnSpc>
                <a:spcPct val="75000"/>
              </a:lnSpc>
              <a:spcBef>
                <a:spcPts val="0"/>
              </a:spcBef>
              <a:spcAft>
                <a:spcPts val="0"/>
              </a:spcAft>
              <a:defRPr/>
            </a:pPr>
            <a:r>
              <a:rPr lang="hr-HR" sz="2000" b="1" dirty="0">
                <a:solidFill>
                  <a:srgbClr val="663300"/>
                </a:solidFill>
                <a:effectLst>
                  <a:outerShdw blurRad="38100" dist="38100" dir="2700000" algn="tl">
                    <a:srgbClr val="000000">
                      <a:alpha val="43137"/>
                    </a:srgbClr>
                  </a:outerShdw>
                </a:effectLst>
                <a:latin typeface="+mn-lt"/>
                <a:ea typeface="Segoe UI Black" panose="020B0A02040204020203" pitchFamily="34" charset="0"/>
                <a:cs typeface="Segoe UI Black" panose="020B0A02040204020203" pitchFamily="34" charset="0"/>
              </a:rPr>
              <a:t>(Interpretacijska baza, tip korištenja zemljišta, Baranjsko vinogorje)</a:t>
            </a:r>
          </a:p>
        </p:txBody>
      </p:sp>
      <p:grpSp>
        <p:nvGrpSpPr>
          <p:cNvPr id="2" name="Group 1"/>
          <p:cNvGrpSpPr/>
          <p:nvPr/>
        </p:nvGrpSpPr>
        <p:grpSpPr>
          <a:xfrm>
            <a:off x="0" y="913915"/>
            <a:ext cx="9144000" cy="5944085"/>
            <a:chOff x="0" y="913915"/>
            <a:chExt cx="9144000" cy="5944085"/>
          </a:xfrm>
        </p:grpSpPr>
        <p:pic>
          <p:nvPicPr>
            <p:cNvPr id="6" name="Picture 5"/>
            <p:cNvPicPr>
              <a:picLocks noChangeAspect="1"/>
            </p:cNvPicPr>
            <p:nvPr/>
          </p:nvPicPr>
          <p:blipFill rotWithShape="1">
            <a:blip r:embed="rId2"/>
            <a:srcRect l="6541"/>
            <a:stretch/>
          </p:blipFill>
          <p:spPr>
            <a:xfrm>
              <a:off x="0" y="913915"/>
              <a:ext cx="9144000" cy="5944085"/>
            </a:xfrm>
            <a:prstGeom prst="rect">
              <a:avLst/>
            </a:prstGeom>
          </p:spPr>
        </p:pic>
        <p:pic>
          <p:nvPicPr>
            <p:cNvPr id="7" name="Picture 6"/>
            <p:cNvPicPr>
              <a:picLocks noChangeAspect="1"/>
            </p:cNvPicPr>
            <p:nvPr/>
          </p:nvPicPr>
          <p:blipFill>
            <a:blip r:embed="rId3"/>
            <a:stretch>
              <a:fillRect/>
            </a:stretch>
          </p:blipFill>
          <p:spPr>
            <a:xfrm>
              <a:off x="7162799" y="3924300"/>
              <a:ext cx="1981200" cy="2933700"/>
            </a:xfrm>
            <a:prstGeom prst="rect">
              <a:avLst/>
            </a:prstGeom>
          </p:spPr>
        </p:pic>
      </p:grpSp>
    </p:spTree>
    <p:extLst>
      <p:ext uri="{BB962C8B-B14F-4D97-AF65-F5344CB8AC3E}">
        <p14:creationId xmlns:p14="http://schemas.microsoft.com/office/powerpoint/2010/main" val="3484657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000"/>
                                        <p:tgtEl>
                                          <p:spTgt spid="5"/>
                                        </p:tgtEl>
                                      </p:cBhvr>
                                    </p:animEffect>
                                  </p:childTnLst>
                                </p:cTn>
                              </p:par>
                            </p:childTnLst>
                          </p:cTn>
                        </p:par>
                        <p:par>
                          <p:cTn id="8" fill="hold">
                            <p:stCondLst>
                              <p:cond delay="1000"/>
                            </p:stCondLst>
                            <p:childTnLst>
                              <p:par>
                                <p:cTn id="9" presetID="6" presetClass="entr" presetSubtype="32"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circle(out)">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lačić za misli: oblak 3"/>
          <p:cNvSpPr/>
          <p:nvPr/>
        </p:nvSpPr>
        <p:spPr>
          <a:xfrm>
            <a:off x="3028950" y="96839"/>
            <a:ext cx="5895975" cy="1885156"/>
          </a:xfrm>
          <a:prstGeom prst="cloudCallout">
            <a:avLst/>
          </a:prstGeom>
          <a:gradFill flip="none" rotWithShape="1">
            <a:gsLst>
              <a:gs pos="0">
                <a:schemeClr val="accent6">
                  <a:lumMod val="60000"/>
                  <a:lumOff val="40000"/>
                </a:schemeClr>
              </a:gs>
              <a:gs pos="35000">
                <a:schemeClr val="accent6">
                  <a:lumMod val="60000"/>
                  <a:lumOff val="40000"/>
                </a:schemeClr>
              </a:gs>
              <a:gs pos="75000">
                <a:schemeClr val="accent6">
                  <a:lumMod val="75000"/>
                </a:schemeClr>
              </a:gs>
            </a:gsLst>
            <a:path path="circle">
              <a:fillToRect l="100000" b="100000"/>
            </a:path>
            <a:tileRect t="-100000" r="-100000"/>
          </a:gradFill>
          <a:scene3d>
            <a:camera prst="perspectiveLeft" zoom="91000"/>
            <a:lightRig rig="threePt" dir="t">
              <a:rot lat="0" lon="0" rev="20640000"/>
            </a:lightRig>
          </a:scene3d>
          <a:sp3d extrusionH="50600" prstMaterial="metal">
            <a:bevelT w="101600" h="80600" prst="relaxedInset"/>
            <a:bevelB w="80600" h="80600" prst="relaxedInset"/>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0" tIns="0" rIns="0" bIns="0" numCol="1" spcCol="1270" rtlCol="0" anchor="ctr" anchorCtr="0">
            <a:noAutofit/>
          </a:bodyPr>
          <a:lstStyle/>
          <a:p>
            <a:pPr algn="ctr" eaLnBrk="1" hangingPunct="1">
              <a:defRPr/>
            </a:pPr>
            <a:r>
              <a:rPr lang="hr-HR" sz="1600" b="1" dirty="0">
                <a:solidFill>
                  <a:srgbClr val="800000"/>
                </a:solidFill>
                <a:cs typeface="Arial" charset="0"/>
              </a:rPr>
              <a:t>Odgovore na pitanja o gnojidbi potražite na:</a:t>
            </a:r>
          </a:p>
          <a:p>
            <a:pPr algn="ctr" eaLnBrk="1" hangingPunct="1">
              <a:defRPr/>
            </a:pPr>
            <a:r>
              <a:rPr lang="hr-HR" sz="2400" b="1" i="1" u="sng" dirty="0">
                <a:solidFill>
                  <a:srgbClr val="0000CC"/>
                </a:solidFill>
                <a:cs typeface="Arial" charset="0"/>
              </a:rPr>
              <a:t>http://tlo-i-biljka.eu</a:t>
            </a:r>
            <a:endParaRPr lang="hr-HR" sz="2400" b="1" kern="1200" cap="none" spc="0" dirty="0">
              <a:ln w="13462">
                <a:prstDash val="solid"/>
              </a:ln>
              <a:solidFill>
                <a:srgbClr val="00FF99"/>
              </a:solidFill>
              <a:effectLst>
                <a:outerShdw blurRad="38100" dist="38100" dir="2700000" algn="tl">
                  <a:srgbClr val="000000">
                    <a:alpha val="43137"/>
                  </a:srgbClr>
                </a:outerShdw>
              </a:effectLst>
            </a:endParaRPr>
          </a:p>
        </p:txBody>
      </p:sp>
      <p:grpSp>
        <p:nvGrpSpPr>
          <p:cNvPr id="15" name="Grupa 14"/>
          <p:cNvGrpSpPr/>
          <p:nvPr/>
        </p:nvGrpSpPr>
        <p:grpSpPr>
          <a:xfrm>
            <a:off x="3267076" y="2120107"/>
            <a:ext cx="2790825" cy="4103687"/>
            <a:chOff x="3267076" y="1631951"/>
            <a:chExt cx="2790825" cy="4103687"/>
          </a:xfrm>
          <a:solidFill>
            <a:srgbClr val="003300"/>
          </a:solidFill>
        </p:grpSpPr>
        <p:sp>
          <p:nvSpPr>
            <p:cNvPr id="7" name="Freeform 5"/>
            <p:cNvSpPr>
              <a:spLocks/>
            </p:cNvSpPr>
            <p:nvPr/>
          </p:nvSpPr>
          <p:spPr bwMode="auto">
            <a:xfrm>
              <a:off x="4156076" y="1862138"/>
              <a:ext cx="1093788" cy="895350"/>
            </a:xfrm>
            <a:custGeom>
              <a:avLst/>
              <a:gdLst>
                <a:gd name="T0" fmla="*/ 359 w 689"/>
                <a:gd name="T1" fmla="*/ 130 h 564"/>
                <a:gd name="T2" fmla="*/ 299 w 689"/>
                <a:gd name="T3" fmla="*/ 72 h 564"/>
                <a:gd name="T4" fmla="*/ 214 w 689"/>
                <a:gd name="T5" fmla="*/ 29 h 564"/>
                <a:gd name="T6" fmla="*/ 139 w 689"/>
                <a:gd name="T7" fmla="*/ 0 h 564"/>
                <a:gd name="T8" fmla="*/ 79 w 689"/>
                <a:gd name="T9" fmla="*/ 8 h 564"/>
                <a:gd name="T10" fmla="*/ 35 w 689"/>
                <a:gd name="T11" fmla="*/ 40 h 564"/>
                <a:gd name="T12" fmla="*/ 0 w 689"/>
                <a:gd name="T13" fmla="*/ 138 h 564"/>
                <a:gd name="T14" fmla="*/ 14 w 689"/>
                <a:gd name="T15" fmla="*/ 250 h 564"/>
                <a:gd name="T16" fmla="*/ 50 w 689"/>
                <a:gd name="T17" fmla="*/ 358 h 564"/>
                <a:gd name="T18" fmla="*/ 89 w 689"/>
                <a:gd name="T19" fmla="*/ 442 h 564"/>
                <a:gd name="T20" fmla="*/ 165 w 689"/>
                <a:gd name="T21" fmla="*/ 529 h 564"/>
                <a:gd name="T22" fmla="*/ 229 w 689"/>
                <a:gd name="T23" fmla="*/ 564 h 564"/>
                <a:gd name="T24" fmla="*/ 318 w 689"/>
                <a:gd name="T25" fmla="*/ 564 h 564"/>
                <a:gd name="T26" fmla="*/ 409 w 689"/>
                <a:gd name="T27" fmla="*/ 540 h 564"/>
                <a:gd name="T28" fmla="*/ 454 w 689"/>
                <a:gd name="T29" fmla="*/ 477 h 564"/>
                <a:gd name="T30" fmla="*/ 478 w 689"/>
                <a:gd name="T31" fmla="*/ 398 h 564"/>
                <a:gd name="T32" fmla="*/ 469 w 689"/>
                <a:gd name="T33" fmla="*/ 300 h 564"/>
                <a:gd name="T34" fmla="*/ 678 w 689"/>
                <a:gd name="T35" fmla="*/ 312 h 564"/>
                <a:gd name="T36" fmla="*/ 689 w 689"/>
                <a:gd name="T37" fmla="*/ 268 h 564"/>
                <a:gd name="T38" fmla="*/ 449 w 689"/>
                <a:gd name="T39" fmla="*/ 250 h 564"/>
                <a:gd name="T40" fmla="*/ 389 w 689"/>
                <a:gd name="T41" fmla="*/ 149 h 564"/>
                <a:gd name="T42" fmla="*/ 359 w 689"/>
                <a:gd name="T43" fmla="*/ 13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9" h="564">
                  <a:moveTo>
                    <a:pt x="359" y="130"/>
                  </a:moveTo>
                  <a:lnTo>
                    <a:pt x="299" y="72"/>
                  </a:lnTo>
                  <a:lnTo>
                    <a:pt x="214" y="29"/>
                  </a:lnTo>
                  <a:lnTo>
                    <a:pt x="139" y="0"/>
                  </a:lnTo>
                  <a:lnTo>
                    <a:pt x="79" y="8"/>
                  </a:lnTo>
                  <a:lnTo>
                    <a:pt x="35" y="40"/>
                  </a:lnTo>
                  <a:lnTo>
                    <a:pt x="0" y="138"/>
                  </a:lnTo>
                  <a:lnTo>
                    <a:pt x="14" y="250"/>
                  </a:lnTo>
                  <a:lnTo>
                    <a:pt x="50" y="358"/>
                  </a:lnTo>
                  <a:lnTo>
                    <a:pt x="89" y="442"/>
                  </a:lnTo>
                  <a:lnTo>
                    <a:pt x="165" y="529"/>
                  </a:lnTo>
                  <a:lnTo>
                    <a:pt x="229" y="564"/>
                  </a:lnTo>
                  <a:lnTo>
                    <a:pt x="318" y="564"/>
                  </a:lnTo>
                  <a:lnTo>
                    <a:pt x="409" y="540"/>
                  </a:lnTo>
                  <a:lnTo>
                    <a:pt x="454" y="477"/>
                  </a:lnTo>
                  <a:lnTo>
                    <a:pt x="478" y="398"/>
                  </a:lnTo>
                  <a:lnTo>
                    <a:pt x="469" y="300"/>
                  </a:lnTo>
                  <a:lnTo>
                    <a:pt x="678" y="312"/>
                  </a:lnTo>
                  <a:lnTo>
                    <a:pt x="689" y="268"/>
                  </a:lnTo>
                  <a:lnTo>
                    <a:pt x="449" y="250"/>
                  </a:lnTo>
                  <a:lnTo>
                    <a:pt x="389" y="149"/>
                  </a:lnTo>
                  <a:lnTo>
                    <a:pt x="359"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8" name="Freeform 6"/>
            <p:cNvSpPr>
              <a:spLocks/>
            </p:cNvSpPr>
            <p:nvPr/>
          </p:nvSpPr>
          <p:spPr bwMode="auto">
            <a:xfrm>
              <a:off x="3267076" y="1631951"/>
              <a:ext cx="1257300" cy="1436688"/>
            </a:xfrm>
            <a:custGeom>
              <a:avLst/>
              <a:gdLst>
                <a:gd name="T0" fmla="*/ 463 w 792"/>
                <a:gd name="T1" fmla="*/ 21 h 905"/>
                <a:gd name="T2" fmla="*/ 562 w 792"/>
                <a:gd name="T3" fmla="*/ 0 h 905"/>
                <a:gd name="T4" fmla="*/ 642 w 792"/>
                <a:gd name="T5" fmla="*/ 3 h 905"/>
                <a:gd name="T6" fmla="*/ 702 w 792"/>
                <a:gd name="T7" fmla="*/ 36 h 905"/>
                <a:gd name="T8" fmla="*/ 743 w 792"/>
                <a:gd name="T9" fmla="*/ 87 h 905"/>
                <a:gd name="T10" fmla="*/ 728 w 792"/>
                <a:gd name="T11" fmla="*/ 140 h 905"/>
                <a:gd name="T12" fmla="*/ 672 w 792"/>
                <a:gd name="T13" fmla="*/ 140 h 905"/>
                <a:gd name="T14" fmla="*/ 687 w 792"/>
                <a:gd name="T15" fmla="*/ 97 h 905"/>
                <a:gd name="T16" fmla="*/ 642 w 792"/>
                <a:gd name="T17" fmla="*/ 58 h 905"/>
                <a:gd name="T18" fmla="*/ 598 w 792"/>
                <a:gd name="T19" fmla="*/ 44 h 905"/>
                <a:gd name="T20" fmla="*/ 523 w 792"/>
                <a:gd name="T21" fmla="*/ 58 h 905"/>
                <a:gd name="T22" fmla="*/ 553 w 792"/>
                <a:gd name="T23" fmla="*/ 101 h 905"/>
                <a:gd name="T24" fmla="*/ 562 w 792"/>
                <a:gd name="T25" fmla="*/ 140 h 905"/>
                <a:gd name="T26" fmla="*/ 553 w 792"/>
                <a:gd name="T27" fmla="*/ 174 h 905"/>
                <a:gd name="T28" fmla="*/ 478 w 792"/>
                <a:gd name="T29" fmla="*/ 188 h 905"/>
                <a:gd name="T30" fmla="*/ 398 w 792"/>
                <a:gd name="T31" fmla="*/ 177 h 905"/>
                <a:gd name="T32" fmla="*/ 383 w 792"/>
                <a:gd name="T33" fmla="*/ 152 h 905"/>
                <a:gd name="T34" fmla="*/ 298 w 792"/>
                <a:gd name="T35" fmla="*/ 221 h 905"/>
                <a:gd name="T36" fmla="*/ 249 w 792"/>
                <a:gd name="T37" fmla="*/ 296 h 905"/>
                <a:gd name="T38" fmla="*/ 179 w 792"/>
                <a:gd name="T39" fmla="*/ 394 h 905"/>
                <a:gd name="T40" fmla="*/ 134 w 792"/>
                <a:gd name="T41" fmla="*/ 481 h 905"/>
                <a:gd name="T42" fmla="*/ 115 w 792"/>
                <a:gd name="T43" fmla="*/ 565 h 905"/>
                <a:gd name="T44" fmla="*/ 130 w 792"/>
                <a:gd name="T45" fmla="*/ 608 h 905"/>
                <a:gd name="T46" fmla="*/ 209 w 792"/>
                <a:gd name="T47" fmla="*/ 663 h 905"/>
                <a:gd name="T48" fmla="*/ 374 w 792"/>
                <a:gd name="T49" fmla="*/ 709 h 905"/>
                <a:gd name="T50" fmla="*/ 463 w 792"/>
                <a:gd name="T51" fmla="*/ 730 h 905"/>
                <a:gd name="T52" fmla="*/ 553 w 792"/>
                <a:gd name="T53" fmla="*/ 742 h 905"/>
                <a:gd name="T54" fmla="*/ 687 w 792"/>
                <a:gd name="T55" fmla="*/ 782 h 905"/>
                <a:gd name="T56" fmla="*/ 786 w 792"/>
                <a:gd name="T57" fmla="*/ 807 h 905"/>
                <a:gd name="T58" fmla="*/ 792 w 792"/>
                <a:gd name="T59" fmla="*/ 857 h 905"/>
                <a:gd name="T60" fmla="*/ 743 w 792"/>
                <a:gd name="T61" fmla="*/ 894 h 905"/>
                <a:gd name="T62" fmla="*/ 683 w 792"/>
                <a:gd name="T63" fmla="*/ 905 h 905"/>
                <a:gd name="T64" fmla="*/ 592 w 792"/>
                <a:gd name="T65" fmla="*/ 872 h 905"/>
                <a:gd name="T66" fmla="*/ 383 w 792"/>
                <a:gd name="T67" fmla="*/ 793 h 905"/>
                <a:gd name="T68" fmla="*/ 209 w 792"/>
                <a:gd name="T69" fmla="*/ 738 h 905"/>
                <a:gd name="T70" fmla="*/ 89 w 792"/>
                <a:gd name="T71" fmla="*/ 677 h 905"/>
                <a:gd name="T72" fmla="*/ 9 w 792"/>
                <a:gd name="T73" fmla="*/ 622 h 905"/>
                <a:gd name="T74" fmla="*/ 0 w 792"/>
                <a:gd name="T75" fmla="*/ 557 h 905"/>
                <a:gd name="T76" fmla="*/ 44 w 792"/>
                <a:gd name="T77" fmla="*/ 470 h 905"/>
                <a:gd name="T78" fmla="*/ 134 w 792"/>
                <a:gd name="T79" fmla="*/ 340 h 905"/>
                <a:gd name="T80" fmla="*/ 219 w 792"/>
                <a:gd name="T81" fmla="*/ 232 h 905"/>
                <a:gd name="T82" fmla="*/ 324 w 792"/>
                <a:gd name="T83" fmla="*/ 119 h 905"/>
                <a:gd name="T84" fmla="*/ 404 w 792"/>
                <a:gd name="T85" fmla="*/ 54 h 905"/>
                <a:gd name="T86" fmla="*/ 503 w 792"/>
                <a:gd name="T87" fmla="*/ 21 h 905"/>
                <a:gd name="T88" fmla="*/ 463 w 792"/>
                <a:gd name="T89" fmla="*/ 21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2" h="905">
                  <a:moveTo>
                    <a:pt x="463" y="21"/>
                  </a:moveTo>
                  <a:lnTo>
                    <a:pt x="562" y="0"/>
                  </a:lnTo>
                  <a:lnTo>
                    <a:pt x="642" y="3"/>
                  </a:lnTo>
                  <a:lnTo>
                    <a:pt x="702" y="36"/>
                  </a:lnTo>
                  <a:lnTo>
                    <a:pt x="743" y="87"/>
                  </a:lnTo>
                  <a:lnTo>
                    <a:pt x="728" y="140"/>
                  </a:lnTo>
                  <a:lnTo>
                    <a:pt x="672" y="140"/>
                  </a:lnTo>
                  <a:lnTo>
                    <a:pt x="687" y="97"/>
                  </a:lnTo>
                  <a:lnTo>
                    <a:pt x="642" y="58"/>
                  </a:lnTo>
                  <a:lnTo>
                    <a:pt x="598" y="44"/>
                  </a:lnTo>
                  <a:lnTo>
                    <a:pt x="523" y="58"/>
                  </a:lnTo>
                  <a:lnTo>
                    <a:pt x="553" y="101"/>
                  </a:lnTo>
                  <a:lnTo>
                    <a:pt x="562" y="140"/>
                  </a:lnTo>
                  <a:lnTo>
                    <a:pt x="553" y="174"/>
                  </a:lnTo>
                  <a:lnTo>
                    <a:pt x="478" y="188"/>
                  </a:lnTo>
                  <a:lnTo>
                    <a:pt x="398" y="177"/>
                  </a:lnTo>
                  <a:lnTo>
                    <a:pt x="383" y="152"/>
                  </a:lnTo>
                  <a:lnTo>
                    <a:pt x="298" y="221"/>
                  </a:lnTo>
                  <a:lnTo>
                    <a:pt x="249" y="296"/>
                  </a:lnTo>
                  <a:lnTo>
                    <a:pt x="179" y="394"/>
                  </a:lnTo>
                  <a:lnTo>
                    <a:pt x="134" y="481"/>
                  </a:lnTo>
                  <a:lnTo>
                    <a:pt x="115" y="565"/>
                  </a:lnTo>
                  <a:lnTo>
                    <a:pt x="130" y="608"/>
                  </a:lnTo>
                  <a:lnTo>
                    <a:pt x="209" y="663"/>
                  </a:lnTo>
                  <a:lnTo>
                    <a:pt x="374" y="709"/>
                  </a:lnTo>
                  <a:lnTo>
                    <a:pt x="463" y="730"/>
                  </a:lnTo>
                  <a:lnTo>
                    <a:pt x="553" y="742"/>
                  </a:lnTo>
                  <a:lnTo>
                    <a:pt x="687" y="782"/>
                  </a:lnTo>
                  <a:lnTo>
                    <a:pt x="786" y="807"/>
                  </a:lnTo>
                  <a:lnTo>
                    <a:pt x="792" y="857"/>
                  </a:lnTo>
                  <a:lnTo>
                    <a:pt x="743" y="894"/>
                  </a:lnTo>
                  <a:lnTo>
                    <a:pt x="683" y="905"/>
                  </a:lnTo>
                  <a:lnTo>
                    <a:pt x="592" y="872"/>
                  </a:lnTo>
                  <a:lnTo>
                    <a:pt x="383" y="793"/>
                  </a:lnTo>
                  <a:lnTo>
                    <a:pt x="209" y="738"/>
                  </a:lnTo>
                  <a:lnTo>
                    <a:pt x="89" y="677"/>
                  </a:lnTo>
                  <a:lnTo>
                    <a:pt x="9" y="622"/>
                  </a:lnTo>
                  <a:lnTo>
                    <a:pt x="0" y="557"/>
                  </a:lnTo>
                  <a:lnTo>
                    <a:pt x="44" y="470"/>
                  </a:lnTo>
                  <a:lnTo>
                    <a:pt x="134" y="340"/>
                  </a:lnTo>
                  <a:lnTo>
                    <a:pt x="219" y="232"/>
                  </a:lnTo>
                  <a:lnTo>
                    <a:pt x="324" y="119"/>
                  </a:lnTo>
                  <a:lnTo>
                    <a:pt x="404" y="54"/>
                  </a:lnTo>
                  <a:lnTo>
                    <a:pt x="503" y="21"/>
                  </a:lnTo>
                  <a:lnTo>
                    <a:pt x="463"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9" name="Freeform 7"/>
            <p:cNvSpPr>
              <a:spLocks/>
            </p:cNvSpPr>
            <p:nvPr/>
          </p:nvSpPr>
          <p:spPr bwMode="auto">
            <a:xfrm>
              <a:off x="4452938" y="2824163"/>
              <a:ext cx="658813" cy="1347788"/>
            </a:xfrm>
            <a:custGeom>
              <a:avLst/>
              <a:gdLst>
                <a:gd name="T0" fmla="*/ 26 w 415"/>
                <a:gd name="T1" fmla="*/ 65 h 849"/>
                <a:gd name="T2" fmla="*/ 41 w 415"/>
                <a:gd name="T3" fmla="*/ 22 h 849"/>
                <a:gd name="T4" fmla="*/ 106 w 415"/>
                <a:gd name="T5" fmla="*/ 0 h 849"/>
                <a:gd name="T6" fmla="*/ 164 w 415"/>
                <a:gd name="T7" fmla="*/ 0 h 849"/>
                <a:gd name="T8" fmla="*/ 240 w 415"/>
                <a:gd name="T9" fmla="*/ 32 h 849"/>
                <a:gd name="T10" fmla="*/ 311 w 415"/>
                <a:gd name="T11" fmla="*/ 109 h 849"/>
                <a:gd name="T12" fmla="*/ 360 w 415"/>
                <a:gd name="T13" fmla="*/ 188 h 849"/>
                <a:gd name="T14" fmla="*/ 384 w 415"/>
                <a:gd name="T15" fmla="*/ 296 h 849"/>
                <a:gd name="T16" fmla="*/ 406 w 415"/>
                <a:gd name="T17" fmla="*/ 423 h 849"/>
                <a:gd name="T18" fmla="*/ 415 w 415"/>
                <a:gd name="T19" fmla="*/ 545 h 849"/>
                <a:gd name="T20" fmla="*/ 415 w 415"/>
                <a:gd name="T21" fmla="*/ 704 h 849"/>
                <a:gd name="T22" fmla="*/ 384 w 415"/>
                <a:gd name="T23" fmla="*/ 802 h 849"/>
                <a:gd name="T24" fmla="*/ 330 w 415"/>
                <a:gd name="T25" fmla="*/ 838 h 849"/>
                <a:gd name="T26" fmla="*/ 235 w 415"/>
                <a:gd name="T27" fmla="*/ 849 h 849"/>
                <a:gd name="T28" fmla="*/ 136 w 415"/>
                <a:gd name="T29" fmla="*/ 846 h 849"/>
                <a:gd name="T30" fmla="*/ 85 w 415"/>
                <a:gd name="T31" fmla="*/ 802 h 849"/>
                <a:gd name="T32" fmla="*/ 56 w 415"/>
                <a:gd name="T33" fmla="*/ 726 h 849"/>
                <a:gd name="T34" fmla="*/ 30 w 415"/>
                <a:gd name="T35" fmla="*/ 651 h 849"/>
                <a:gd name="T36" fmla="*/ 11 w 415"/>
                <a:gd name="T37" fmla="*/ 513 h 849"/>
                <a:gd name="T38" fmla="*/ 0 w 415"/>
                <a:gd name="T39" fmla="*/ 358 h 849"/>
                <a:gd name="T40" fmla="*/ 0 w 415"/>
                <a:gd name="T41" fmla="*/ 177 h 849"/>
                <a:gd name="T42" fmla="*/ 26 w 415"/>
                <a:gd name="T43" fmla="*/ 97 h 849"/>
                <a:gd name="T44" fmla="*/ 26 w 415"/>
                <a:gd name="T45" fmla="*/ 65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5" h="849">
                  <a:moveTo>
                    <a:pt x="26" y="65"/>
                  </a:moveTo>
                  <a:lnTo>
                    <a:pt x="41" y="22"/>
                  </a:lnTo>
                  <a:lnTo>
                    <a:pt x="106" y="0"/>
                  </a:lnTo>
                  <a:lnTo>
                    <a:pt x="164" y="0"/>
                  </a:lnTo>
                  <a:lnTo>
                    <a:pt x="240" y="32"/>
                  </a:lnTo>
                  <a:lnTo>
                    <a:pt x="311" y="109"/>
                  </a:lnTo>
                  <a:lnTo>
                    <a:pt x="360" y="188"/>
                  </a:lnTo>
                  <a:lnTo>
                    <a:pt x="384" y="296"/>
                  </a:lnTo>
                  <a:lnTo>
                    <a:pt x="406" y="423"/>
                  </a:lnTo>
                  <a:lnTo>
                    <a:pt x="415" y="545"/>
                  </a:lnTo>
                  <a:lnTo>
                    <a:pt x="415" y="704"/>
                  </a:lnTo>
                  <a:lnTo>
                    <a:pt x="384" y="802"/>
                  </a:lnTo>
                  <a:lnTo>
                    <a:pt x="330" y="838"/>
                  </a:lnTo>
                  <a:lnTo>
                    <a:pt x="235" y="849"/>
                  </a:lnTo>
                  <a:lnTo>
                    <a:pt x="136" y="846"/>
                  </a:lnTo>
                  <a:lnTo>
                    <a:pt x="85" y="802"/>
                  </a:lnTo>
                  <a:lnTo>
                    <a:pt x="56" y="726"/>
                  </a:lnTo>
                  <a:lnTo>
                    <a:pt x="30" y="651"/>
                  </a:lnTo>
                  <a:lnTo>
                    <a:pt x="11" y="513"/>
                  </a:lnTo>
                  <a:lnTo>
                    <a:pt x="0" y="358"/>
                  </a:lnTo>
                  <a:lnTo>
                    <a:pt x="0" y="177"/>
                  </a:lnTo>
                  <a:lnTo>
                    <a:pt x="26" y="97"/>
                  </a:lnTo>
                  <a:lnTo>
                    <a:pt x="2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10" name="Freeform 8"/>
            <p:cNvSpPr>
              <a:spLocks/>
            </p:cNvSpPr>
            <p:nvPr/>
          </p:nvSpPr>
          <p:spPr bwMode="auto">
            <a:xfrm>
              <a:off x="4757738" y="2860676"/>
              <a:ext cx="1003300" cy="1035050"/>
            </a:xfrm>
            <a:custGeom>
              <a:avLst/>
              <a:gdLst>
                <a:gd name="T0" fmla="*/ 34 w 632"/>
                <a:gd name="T1" fmla="*/ 0 h 652"/>
                <a:gd name="T2" fmla="*/ 164 w 632"/>
                <a:gd name="T3" fmla="*/ 11 h 652"/>
                <a:gd name="T4" fmla="*/ 298 w 632"/>
                <a:gd name="T5" fmla="*/ 29 h 652"/>
                <a:gd name="T6" fmla="*/ 438 w 632"/>
                <a:gd name="T7" fmla="*/ 87 h 652"/>
                <a:gd name="T8" fmla="*/ 537 w 632"/>
                <a:gd name="T9" fmla="*/ 130 h 652"/>
                <a:gd name="T10" fmla="*/ 602 w 632"/>
                <a:gd name="T11" fmla="*/ 192 h 652"/>
                <a:gd name="T12" fmla="*/ 632 w 632"/>
                <a:gd name="T13" fmla="*/ 228 h 652"/>
                <a:gd name="T14" fmla="*/ 572 w 632"/>
                <a:gd name="T15" fmla="*/ 334 h 652"/>
                <a:gd name="T16" fmla="*/ 477 w 632"/>
                <a:gd name="T17" fmla="*/ 398 h 652"/>
                <a:gd name="T18" fmla="*/ 363 w 632"/>
                <a:gd name="T19" fmla="*/ 445 h 652"/>
                <a:gd name="T20" fmla="*/ 302 w 632"/>
                <a:gd name="T21" fmla="*/ 474 h 652"/>
                <a:gd name="T22" fmla="*/ 198 w 632"/>
                <a:gd name="T23" fmla="*/ 489 h 652"/>
                <a:gd name="T24" fmla="*/ 194 w 632"/>
                <a:gd name="T25" fmla="*/ 518 h 652"/>
                <a:gd name="T26" fmla="*/ 274 w 632"/>
                <a:gd name="T27" fmla="*/ 543 h 652"/>
                <a:gd name="T28" fmla="*/ 388 w 632"/>
                <a:gd name="T29" fmla="*/ 565 h 652"/>
                <a:gd name="T30" fmla="*/ 497 w 632"/>
                <a:gd name="T31" fmla="*/ 609 h 652"/>
                <a:gd name="T32" fmla="*/ 453 w 632"/>
                <a:gd name="T33" fmla="*/ 641 h 652"/>
                <a:gd name="T34" fmla="*/ 408 w 632"/>
                <a:gd name="T35" fmla="*/ 652 h 652"/>
                <a:gd name="T36" fmla="*/ 343 w 632"/>
                <a:gd name="T37" fmla="*/ 604 h 652"/>
                <a:gd name="T38" fmla="*/ 244 w 632"/>
                <a:gd name="T39" fmla="*/ 575 h 652"/>
                <a:gd name="T40" fmla="*/ 164 w 632"/>
                <a:gd name="T41" fmla="*/ 554 h 652"/>
                <a:gd name="T42" fmla="*/ 164 w 632"/>
                <a:gd name="T43" fmla="*/ 511 h 652"/>
                <a:gd name="T44" fmla="*/ 179 w 632"/>
                <a:gd name="T45" fmla="*/ 464 h 652"/>
                <a:gd name="T46" fmla="*/ 229 w 632"/>
                <a:gd name="T47" fmla="*/ 445 h 652"/>
                <a:gd name="T48" fmla="*/ 388 w 632"/>
                <a:gd name="T49" fmla="*/ 398 h 652"/>
                <a:gd name="T50" fmla="*/ 477 w 632"/>
                <a:gd name="T51" fmla="*/ 326 h 652"/>
                <a:gd name="T52" fmla="*/ 542 w 632"/>
                <a:gd name="T53" fmla="*/ 250 h 652"/>
                <a:gd name="T54" fmla="*/ 527 w 632"/>
                <a:gd name="T55" fmla="*/ 214 h 652"/>
                <a:gd name="T56" fmla="*/ 477 w 632"/>
                <a:gd name="T57" fmla="*/ 170 h 652"/>
                <a:gd name="T58" fmla="*/ 358 w 632"/>
                <a:gd name="T59" fmla="*/ 109 h 652"/>
                <a:gd name="T60" fmla="*/ 214 w 632"/>
                <a:gd name="T61" fmla="*/ 87 h 652"/>
                <a:gd name="T62" fmla="*/ 119 w 632"/>
                <a:gd name="T63" fmla="*/ 83 h 652"/>
                <a:gd name="T64" fmla="*/ 34 w 632"/>
                <a:gd name="T65" fmla="*/ 83 h 652"/>
                <a:gd name="T66" fmla="*/ 0 w 632"/>
                <a:gd name="T67" fmla="*/ 43 h 652"/>
                <a:gd name="T68" fmla="*/ 34 w 632"/>
                <a:gd name="T69" fmla="*/ 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2" h="652">
                  <a:moveTo>
                    <a:pt x="34" y="0"/>
                  </a:moveTo>
                  <a:lnTo>
                    <a:pt x="164" y="11"/>
                  </a:lnTo>
                  <a:lnTo>
                    <a:pt x="298" y="29"/>
                  </a:lnTo>
                  <a:lnTo>
                    <a:pt x="438" y="87"/>
                  </a:lnTo>
                  <a:lnTo>
                    <a:pt x="537" y="130"/>
                  </a:lnTo>
                  <a:lnTo>
                    <a:pt x="602" y="192"/>
                  </a:lnTo>
                  <a:lnTo>
                    <a:pt x="632" y="228"/>
                  </a:lnTo>
                  <a:lnTo>
                    <a:pt x="572" y="334"/>
                  </a:lnTo>
                  <a:lnTo>
                    <a:pt x="477" y="398"/>
                  </a:lnTo>
                  <a:lnTo>
                    <a:pt x="363" y="445"/>
                  </a:lnTo>
                  <a:lnTo>
                    <a:pt x="302" y="474"/>
                  </a:lnTo>
                  <a:lnTo>
                    <a:pt x="198" y="489"/>
                  </a:lnTo>
                  <a:lnTo>
                    <a:pt x="194" y="518"/>
                  </a:lnTo>
                  <a:lnTo>
                    <a:pt x="274" y="543"/>
                  </a:lnTo>
                  <a:lnTo>
                    <a:pt x="388" y="565"/>
                  </a:lnTo>
                  <a:lnTo>
                    <a:pt x="497" y="609"/>
                  </a:lnTo>
                  <a:lnTo>
                    <a:pt x="453" y="641"/>
                  </a:lnTo>
                  <a:lnTo>
                    <a:pt x="408" y="652"/>
                  </a:lnTo>
                  <a:lnTo>
                    <a:pt x="343" y="604"/>
                  </a:lnTo>
                  <a:lnTo>
                    <a:pt x="244" y="575"/>
                  </a:lnTo>
                  <a:lnTo>
                    <a:pt x="164" y="554"/>
                  </a:lnTo>
                  <a:lnTo>
                    <a:pt x="164" y="511"/>
                  </a:lnTo>
                  <a:lnTo>
                    <a:pt x="179" y="464"/>
                  </a:lnTo>
                  <a:lnTo>
                    <a:pt x="229" y="445"/>
                  </a:lnTo>
                  <a:lnTo>
                    <a:pt x="388" y="398"/>
                  </a:lnTo>
                  <a:lnTo>
                    <a:pt x="477" y="326"/>
                  </a:lnTo>
                  <a:lnTo>
                    <a:pt x="542" y="250"/>
                  </a:lnTo>
                  <a:lnTo>
                    <a:pt x="527" y="214"/>
                  </a:lnTo>
                  <a:lnTo>
                    <a:pt x="477" y="170"/>
                  </a:lnTo>
                  <a:lnTo>
                    <a:pt x="358" y="109"/>
                  </a:lnTo>
                  <a:lnTo>
                    <a:pt x="214" y="87"/>
                  </a:lnTo>
                  <a:lnTo>
                    <a:pt x="119" y="83"/>
                  </a:lnTo>
                  <a:lnTo>
                    <a:pt x="34" y="83"/>
                  </a:lnTo>
                  <a:lnTo>
                    <a:pt x="0" y="43"/>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11" name="Freeform 9"/>
            <p:cNvSpPr>
              <a:spLocks/>
            </p:cNvSpPr>
            <p:nvPr/>
          </p:nvSpPr>
          <p:spPr bwMode="auto">
            <a:xfrm>
              <a:off x="4835526" y="4033838"/>
              <a:ext cx="1222375" cy="1673225"/>
            </a:xfrm>
            <a:custGeom>
              <a:avLst/>
              <a:gdLst>
                <a:gd name="T0" fmla="*/ 89 w 770"/>
                <a:gd name="T1" fmla="*/ 0 h 1054"/>
                <a:gd name="T2" fmla="*/ 20 w 770"/>
                <a:gd name="T3" fmla="*/ 0 h 1054"/>
                <a:gd name="T4" fmla="*/ 0 w 770"/>
                <a:gd name="T5" fmla="*/ 76 h 1054"/>
                <a:gd name="T6" fmla="*/ 50 w 770"/>
                <a:gd name="T7" fmla="*/ 120 h 1054"/>
                <a:gd name="T8" fmla="*/ 210 w 770"/>
                <a:gd name="T9" fmla="*/ 225 h 1054"/>
                <a:gd name="T10" fmla="*/ 350 w 770"/>
                <a:gd name="T11" fmla="*/ 359 h 1054"/>
                <a:gd name="T12" fmla="*/ 440 w 770"/>
                <a:gd name="T13" fmla="*/ 497 h 1054"/>
                <a:gd name="T14" fmla="*/ 454 w 770"/>
                <a:gd name="T15" fmla="*/ 587 h 1054"/>
                <a:gd name="T16" fmla="*/ 449 w 770"/>
                <a:gd name="T17" fmla="*/ 653 h 1054"/>
                <a:gd name="T18" fmla="*/ 410 w 770"/>
                <a:gd name="T19" fmla="*/ 801 h 1054"/>
                <a:gd name="T20" fmla="*/ 359 w 770"/>
                <a:gd name="T21" fmla="*/ 921 h 1054"/>
                <a:gd name="T22" fmla="*/ 315 w 770"/>
                <a:gd name="T23" fmla="*/ 990 h 1054"/>
                <a:gd name="T24" fmla="*/ 305 w 770"/>
                <a:gd name="T25" fmla="*/ 1033 h 1054"/>
                <a:gd name="T26" fmla="*/ 350 w 770"/>
                <a:gd name="T27" fmla="*/ 1033 h 1054"/>
                <a:gd name="T28" fmla="*/ 419 w 770"/>
                <a:gd name="T29" fmla="*/ 1019 h 1054"/>
                <a:gd name="T30" fmla="*/ 440 w 770"/>
                <a:gd name="T31" fmla="*/ 1022 h 1054"/>
                <a:gd name="T32" fmla="*/ 585 w 770"/>
                <a:gd name="T33" fmla="*/ 1029 h 1054"/>
                <a:gd name="T34" fmla="*/ 695 w 770"/>
                <a:gd name="T35" fmla="*/ 1054 h 1054"/>
                <a:gd name="T36" fmla="*/ 734 w 770"/>
                <a:gd name="T37" fmla="*/ 1040 h 1054"/>
                <a:gd name="T38" fmla="*/ 770 w 770"/>
                <a:gd name="T39" fmla="*/ 985 h 1054"/>
                <a:gd name="T40" fmla="*/ 734 w 770"/>
                <a:gd name="T41" fmla="*/ 956 h 1054"/>
                <a:gd name="T42" fmla="*/ 570 w 770"/>
                <a:gd name="T43" fmla="*/ 953 h 1054"/>
                <a:gd name="T44" fmla="*/ 454 w 770"/>
                <a:gd name="T45" fmla="*/ 964 h 1054"/>
                <a:gd name="T46" fmla="*/ 395 w 770"/>
                <a:gd name="T47" fmla="*/ 985 h 1054"/>
                <a:gd name="T48" fmla="*/ 404 w 770"/>
                <a:gd name="T49" fmla="*/ 935 h 1054"/>
                <a:gd name="T50" fmla="*/ 464 w 770"/>
                <a:gd name="T51" fmla="*/ 858 h 1054"/>
                <a:gd name="T52" fmla="*/ 514 w 770"/>
                <a:gd name="T53" fmla="*/ 739 h 1054"/>
                <a:gd name="T54" fmla="*/ 555 w 770"/>
                <a:gd name="T55" fmla="*/ 638 h 1054"/>
                <a:gd name="T56" fmla="*/ 525 w 770"/>
                <a:gd name="T57" fmla="*/ 522 h 1054"/>
                <a:gd name="T58" fmla="*/ 479 w 770"/>
                <a:gd name="T59" fmla="*/ 399 h 1054"/>
                <a:gd name="T60" fmla="*/ 389 w 770"/>
                <a:gd name="T61" fmla="*/ 257 h 1054"/>
                <a:gd name="T62" fmla="*/ 259 w 770"/>
                <a:gd name="T63" fmla="*/ 127 h 1054"/>
                <a:gd name="T64" fmla="*/ 149 w 770"/>
                <a:gd name="T65" fmla="*/ 32 h 1054"/>
                <a:gd name="T66" fmla="*/ 89 w 770"/>
                <a:gd name="T67" fmla="*/ 0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70" h="1054">
                  <a:moveTo>
                    <a:pt x="89" y="0"/>
                  </a:moveTo>
                  <a:lnTo>
                    <a:pt x="20" y="0"/>
                  </a:lnTo>
                  <a:lnTo>
                    <a:pt x="0" y="76"/>
                  </a:lnTo>
                  <a:lnTo>
                    <a:pt x="50" y="120"/>
                  </a:lnTo>
                  <a:lnTo>
                    <a:pt x="210" y="225"/>
                  </a:lnTo>
                  <a:lnTo>
                    <a:pt x="350" y="359"/>
                  </a:lnTo>
                  <a:lnTo>
                    <a:pt x="440" y="497"/>
                  </a:lnTo>
                  <a:lnTo>
                    <a:pt x="454" y="587"/>
                  </a:lnTo>
                  <a:lnTo>
                    <a:pt x="449" y="653"/>
                  </a:lnTo>
                  <a:lnTo>
                    <a:pt x="410" y="801"/>
                  </a:lnTo>
                  <a:lnTo>
                    <a:pt x="359" y="921"/>
                  </a:lnTo>
                  <a:lnTo>
                    <a:pt x="315" y="990"/>
                  </a:lnTo>
                  <a:lnTo>
                    <a:pt x="305" y="1033"/>
                  </a:lnTo>
                  <a:lnTo>
                    <a:pt x="350" y="1033"/>
                  </a:lnTo>
                  <a:lnTo>
                    <a:pt x="419" y="1019"/>
                  </a:lnTo>
                  <a:lnTo>
                    <a:pt x="440" y="1022"/>
                  </a:lnTo>
                  <a:lnTo>
                    <a:pt x="585" y="1029"/>
                  </a:lnTo>
                  <a:lnTo>
                    <a:pt x="695" y="1054"/>
                  </a:lnTo>
                  <a:lnTo>
                    <a:pt x="734" y="1040"/>
                  </a:lnTo>
                  <a:lnTo>
                    <a:pt x="770" y="985"/>
                  </a:lnTo>
                  <a:lnTo>
                    <a:pt x="734" y="956"/>
                  </a:lnTo>
                  <a:lnTo>
                    <a:pt x="570" y="953"/>
                  </a:lnTo>
                  <a:lnTo>
                    <a:pt x="454" y="964"/>
                  </a:lnTo>
                  <a:lnTo>
                    <a:pt x="395" y="985"/>
                  </a:lnTo>
                  <a:lnTo>
                    <a:pt x="404" y="935"/>
                  </a:lnTo>
                  <a:lnTo>
                    <a:pt x="464" y="858"/>
                  </a:lnTo>
                  <a:lnTo>
                    <a:pt x="514" y="739"/>
                  </a:lnTo>
                  <a:lnTo>
                    <a:pt x="555" y="638"/>
                  </a:lnTo>
                  <a:lnTo>
                    <a:pt x="525" y="522"/>
                  </a:lnTo>
                  <a:lnTo>
                    <a:pt x="479" y="399"/>
                  </a:lnTo>
                  <a:lnTo>
                    <a:pt x="389" y="257"/>
                  </a:lnTo>
                  <a:lnTo>
                    <a:pt x="259" y="127"/>
                  </a:lnTo>
                  <a:lnTo>
                    <a:pt x="149" y="32"/>
                  </a:lnTo>
                  <a:lnTo>
                    <a:pt x="8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12" name="Freeform 10"/>
            <p:cNvSpPr>
              <a:spLocks/>
            </p:cNvSpPr>
            <p:nvPr/>
          </p:nvSpPr>
          <p:spPr bwMode="auto">
            <a:xfrm>
              <a:off x="4068763" y="4030663"/>
              <a:ext cx="822325" cy="1704975"/>
            </a:xfrm>
            <a:custGeom>
              <a:avLst/>
              <a:gdLst>
                <a:gd name="T0" fmla="*/ 358 w 518"/>
                <a:gd name="T1" fmla="*/ 0 h 1074"/>
                <a:gd name="T2" fmla="*/ 294 w 518"/>
                <a:gd name="T3" fmla="*/ 101 h 1074"/>
                <a:gd name="T4" fmla="*/ 248 w 518"/>
                <a:gd name="T5" fmla="*/ 249 h 1074"/>
                <a:gd name="T6" fmla="*/ 194 w 518"/>
                <a:gd name="T7" fmla="*/ 413 h 1074"/>
                <a:gd name="T8" fmla="*/ 144 w 518"/>
                <a:gd name="T9" fmla="*/ 579 h 1074"/>
                <a:gd name="T10" fmla="*/ 144 w 518"/>
                <a:gd name="T11" fmla="*/ 640 h 1074"/>
                <a:gd name="T12" fmla="*/ 194 w 518"/>
                <a:gd name="T13" fmla="*/ 749 h 1074"/>
                <a:gd name="T14" fmla="*/ 263 w 518"/>
                <a:gd name="T15" fmla="*/ 807 h 1074"/>
                <a:gd name="T16" fmla="*/ 328 w 518"/>
                <a:gd name="T17" fmla="*/ 879 h 1074"/>
                <a:gd name="T18" fmla="*/ 373 w 518"/>
                <a:gd name="T19" fmla="*/ 933 h 1074"/>
                <a:gd name="T20" fmla="*/ 354 w 518"/>
                <a:gd name="T21" fmla="*/ 958 h 1074"/>
                <a:gd name="T22" fmla="*/ 239 w 518"/>
                <a:gd name="T23" fmla="*/ 970 h 1074"/>
                <a:gd name="T24" fmla="*/ 54 w 518"/>
                <a:gd name="T25" fmla="*/ 991 h 1074"/>
                <a:gd name="T26" fmla="*/ 0 w 518"/>
                <a:gd name="T27" fmla="*/ 1024 h 1074"/>
                <a:gd name="T28" fmla="*/ 45 w 518"/>
                <a:gd name="T29" fmla="*/ 1053 h 1074"/>
                <a:gd name="T30" fmla="*/ 149 w 518"/>
                <a:gd name="T31" fmla="*/ 1074 h 1074"/>
                <a:gd name="T32" fmla="*/ 269 w 518"/>
                <a:gd name="T33" fmla="*/ 1031 h 1074"/>
                <a:gd name="T34" fmla="*/ 358 w 518"/>
                <a:gd name="T35" fmla="*/ 1002 h 1074"/>
                <a:gd name="T36" fmla="*/ 473 w 518"/>
                <a:gd name="T37" fmla="*/ 991 h 1074"/>
                <a:gd name="T38" fmla="*/ 518 w 518"/>
                <a:gd name="T39" fmla="*/ 981 h 1074"/>
                <a:gd name="T40" fmla="*/ 503 w 518"/>
                <a:gd name="T41" fmla="*/ 944 h 1074"/>
                <a:gd name="T42" fmla="*/ 373 w 518"/>
                <a:gd name="T43" fmla="*/ 850 h 1074"/>
                <a:gd name="T44" fmla="*/ 298 w 518"/>
                <a:gd name="T45" fmla="*/ 752 h 1074"/>
                <a:gd name="T46" fmla="*/ 233 w 518"/>
                <a:gd name="T47" fmla="*/ 687 h 1074"/>
                <a:gd name="T48" fmla="*/ 224 w 518"/>
                <a:gd name="T49" fmla="*/ 622 h 1074"/>
                <a:gd name="T50" fmla="*/ 254 w 518"/>
                <a:gd name="T51" fmla="*/ 514 h 1074"/>
                <a:gd name="T52" fmla="*/ 324 w 518"/>
                <a:gd name="T53" fmla="*/ 402 h 1074"/>
                <a:gd name="T54" fmla="*/ 399 w 518"/>
                <a:gd name="T55" fmla="*/ 210 h 1074"/>
                <a:gd name="T56" fmla="*/ 464 w 518"/>
                <a:gd name="T57" fmla="*/ 98 h 1074"/>
                <a:gd name="T58" fmla="*/ 458 w 518"/>
                <a:gd name="T59" fmla="*/ 32 h 1074"/>
                <a:gd name="T60" fmla="*/ 399 w 518"/>
                <a:gd name="T61" fmla="*/ 0 h 1074"/>
                <a:gd name="T62" fmla="*/ 358 w 518"/>
                <a:gd name="T63"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8" h="1074">
                  <a:moveTo>
                    <a:pt x="358" y="0"/>
                  </a:moveTo>
                  <a:lnTo>
                    <a:pt x="294" y="101"/>
                  </a:lnTo>
                  <a:lnTo>
                    <a:pt x="248" y="249"/>
                  </a:lnTo>
                  <a:lnTo>
                    <a:pt x="194" y="413"/>
                  </a:lnTo>
                  <a:lnTo>
                    <a:pt x="144" y="579"/>
                  </a:lnTo>
                  <a:lnTo>
                    <a:pt x="144" y="640"/>
                  </a:lnTo>
                  <a:lnTo>
                    <a:pt x="194" y="749"/>
                  </a:lnTo>
                  <a:lnTo>
                    <a:pt x="263" y="807"/>
                  </a:lnTo>
                  <a:lnTo>
                    <a:pt x="328" y="879"/>
                  </a:lnTo>
                  <a:lnTo>
                    <a:pt x="373" y="933"/>
                  </a:lnTo>
                  <a:lnTo>
                    <a:pt x="354" y="958"/>
                  </a:lnTo>
                  <a:lnTo>
                    <a:pt x="239" y="970"/>
                  </a:lnTo>
                  <a:lnTo>
                    <a:pt x="54" y="991"/>
                  </a:lnTo>
                  <a:lnTo>
                    <a:pt x="0" y="1024"/>
                  </a:lnTo>
                  <a:lnTo>
                    <a:pt x="45" y="1053"/>
                  </a:lnTo>
                  <a:lnTo>
                    <a:pt x="149" y="1074"/>
                  </a:lnTo>
                  <a:lnTo>
                    <a:pt x="269" y="1031"/>
                  </a:lnTo>
                  <a:lnTo>
                    <a:pt x="358" y="1002"/>
                  </a:lnTo>
                  <a:lnTo>
                    <a:pt x="473" y="991"/>
                  </a:lnTo>
                  <a:lnTo>
                    <a:pt x="518" y="981"/>
                  </a:lnTo>
                  <a:lnTo>
                    <a:pt x="503" y="944"/>
                  </a:lnTo>
                  <a:lnTo>
                    <a:pt x="373" y="850"/>
                  </a:lnTo>
                  <a:lnTo>
                    <a:pt x="298" y="752"/>
                  </a:lnTo>
                  <a:lnTo>
                    <a:pt x="233" y="687"/>
                  </a:lnTo>
                  <a:lnTo>
                    <a:pt x="224" y="622"/>
                  </a:lnTo>
                  <a:lnTo>
                    <a:pt x="254" y="514"/>
                  </a:lnTo>
                  <a:lnTo>
                    <a:pt x="324" y="402"/>
                  </a:lnTo>
                  <a:lnTo>
                    <a:pt x="399" y="210"/>
                  </a:lnTo>
                  <a:lnTo>
                    <a:pt x="464" y="98"/>
                  </a:lnTo>
                  <a:lnTo>
                    <a:pt x="458" y="32"/>
                  </a:lnTo>
                  <a:lnTo>
                    <a:pt x="399" y="0"/>
                  </a:lnTo>
                  <a:lnTo>
                    <a:pt x="3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grpSp>
    </p:spTree>
    <p:extLst>
      <p:ext uri="{BB962C8B-B14F-4D97-AF65-F5344CB8AC3E}">
        <p14:creationId xmlns:p14="http://schemas.microsoft.com/office/powerpoint/2010/main" val="3322473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1000"/>
                                        <p:tgtEl>
                                          <p:spTgt spid="15"/>
                                        </p:tgtEl>
                                      </p:cBhvr>
                                    </p:animEffect>
                                  </p:childTnLst>
                                </p:cTn>
                              </p:par>
                            </p:childTnLst>
                          </p:cTn>
                        </p:par>
                        <p:par>
                          <p:cTn id="8" fill="hold">
                            <p:stCondLst>
                              <p:cond delay="1000"/>
                            </p:stCondLst>
                            <p:childTnLst>
                              <p:par>
                                <p:cTn id="9" presetID="53" presetClass="entr" presetSubtype="1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Effect transition="in" filter="fade">
                                      <p:cBhvr>
                                        <p:cTn id="13" dur="1000"/>
                                        <p:tgtEl>
                                          <p:spTgt spid="4"/>
                                        </p:tgtEl>
                                      </p:cBhvr>
                                    </p:animEffect>
                                  </p:childTnLst>
                                </p:cTn>
                              </p:par>
                            </p:childTnLst>
                          </p:cTn>
                        </p:par>
                        <p:par>
                          <p:cTn id="14" fill="hold">
                            <p:stCondLst>
                              <p:cond delay="3000"/>
                            </p:stCondLst>
                            <p:childTnLst>
                              <p:par>
                                <p:cTn id="15" presetID="8" presetClass="emph" presetSubtype="0" fill="hold" nodeType="afterEffect">
                                  <p:stCondLst>
                                    <p:cond delay="500"/>
                                  </p:stCondLst>
                                  <p:childTnLst>
                                    <p:animRot by="21600000">
                                      <p:cBhvr>
                                        <p:cTn id="16" dur="2000" fill="hold"/>
                                        <p:tgtEl>
                                          <p:spTgt spid="15"/>
                                        </p:tgtEl>
                                        <p:attrNameLst>
                                          <p:attrName>r</p:attrName>
                                        </p:attrNameLst>
                                      </p:cBhvr>
                                    </p:animRot>
                                  </p:childTnLst>
                                </p:cTn>
                              </p:par>
                            </p:childTnLst>
                          </p:cTn>
                        </p:par>
                        <p:par>
                          <p:cTn id="17" fill="hold">
                            <p:stCondLst>
                              <p:cond delay="5500"/>
                            </p:stCondLst>
                            <p:childTnLst>
                              <p:par>
                                <p:cTn id="18" presetID="8" presetClass="emph" presetSubtype="0" fill="hold" nodeType="afterEffect">
                                  <p:stCondLst>
                                    <p:cond delay="500"/>
                                  </p:stCondLst>
                                  <p:childTnLst>
                                    <p:animRot by="-21600000">
                                      <p:cBhvr>
                                        <p:cTn id="19" dur="2000" fill="hold"/>
                                        <p:tgtEl>
                                          <p:spTgt spid="15"/>
                                        </p:tgtEl>
                                        <p:attrNameLst>
                                          <p:attrName>r</p:attrName>
                                        </p:attrNameLst>
                                      </p:cBhvr>
                                    </p:animRot>
                                  </p:childTnLst>
                                </p:cTn>
                              </p:par>
                            </p:childTnLst>
                          </p:cTn>
                        </p:par>
                        <p:par>
                          <p:cTn id="20" fill="hold">
                            <p:stCondLst>
                              <p:cond delay="8000"/>
                            </p:stCondLst>
                            <p:childTnLst>
                              <p:par>
                                <p:cTn id="21" presetID="26" presetClass="emph" presetSubtype="0" repeatCount="3000" fill="hold" nodeType="afterEffect">
                                  <p:stCondLst>
                                    <p:cond delay="500"/>
                                  </p:stCondLst>
                                  <p:childTnLst>
                                    <p:animEffect transition="out" filter="fade">
                                      <p:cBhvr>
                                        <p:cTn id="22" dur="500" tmFilter="0, 0; .2, .5; .8, .5; 1, 0"/>
                                        <p:tgtEl>
                                          <p:spTgt spid="15"/>
                                        </p:tgtEl>
                                      </p:cBhvr>
                                    </p:animEffect>
                                    <p:animScale>
                                      <p:cBhvr>
                                        <p:cTn id="23"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440" y="764704"/>
            <a:ext cx="7920000" cy="6005573"/>
          </a:xfrm>
          <a:prstGeom prst="rect">
            <a:avLst/>
          </a:prstGeom>
        </p:spPr>
      </p:pic>
      <p:sp>
        <p:nvSpPr>
          <p:cNvPr id="8" name="TekstniOkvir 7"/>
          <p:cNvSpPr txBox="1"/>
          <p:nvPr/>
        </p:nvSpPr>
        <p:spPr>
          <a:xfrm>
            <a:off x="107504" y="116632"/>
            <a:ext cx="8928992" cy="523220"/>
          </a:xfrm>
          <a:prstGeom prst="rect">
            <a:avLst/>
          </a:prstGeom>
          <a:noFill/>
        </p:spPr>
        <p:txBody>
          <a:bodyPr wrap="square" rtlCol="0">
            <a:spAutoFit/>
          </a:bodyPr>
          <a:lstStyle/>
          <a:p>
            <a:pPr algn="ctr"/>
            <a:r>
              <a:rPr lang="hr-HR" sz="2800" b="1" dirty="0">
                <a:solidFill>
                  <a:srgbClr val="003300"/>
                </a:solidFill>
                <a:effectLst>
                  <a:outerShdw blurRad="38100" dist="38100" dir="2700000" algn="tl">
                    <a:srgbClr val="000000">
                      <a:alpha val="43137"/>
                    </a:srgbClr>
                  </a:outerShdw>
                </a:effectLst>
                <a:latin typeface="+mj-lt"/>
              </a:rPr>
              <a:t>Utjecaj vanjskih i unutarnjih faktora rasta i tvorbe prinosa</a:t>
            </a:r>
          </a:p>
        </p:txBody>
      </p:sp>
    </p:spTree>
    <p:extLst>
      <p:ext uri="{BB962C8B-B14F-4D97-AF65-F5344CB8AC3E}">
        <p14:creationId xmlns:p14="http://schemas.microsoft.com/office/powerpoint/2010/main" val="3480403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2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par>
                          <p:cTn id="21" fill="hold">
                            <p:stCondLst>
                              <p:cond delay="4040"/>
                            </p:stCondLst>
                            <p:childTnLst>
                              <p:par>
                                <p:cTn id="22" presetID="6" presetClass="entr" presetSubtype="32" fill="hold" nodeType="afterEffect">
                                  <p:stCondLst>
                                    <p:cond delay="500"/>
                                  </p:stCondLst>
                                  <p:childTnLst>
                                    <p:set>
                                      <p:cBhvr>
                                        <p:cTn id="23" dur="1" fill="hold">
                                          <p:stCondLst>
                                            <p:cond delay="0"/>
                                          </p:stCondLst>
                                        </p:cTn>
                                        <p:tgtEl>
                                          <p:spTgt spid="7"/>
                                        </p:tgtEl>
                                        <p:attrNameLst>
                                          <p:attrName>style.visibility</p:attrName>
                                        </p:attrNameLst>
                                      </p:cBhvr>
                                      <p:to>
                                        <p:strVal val="visible"/>
                                      </p:to>
                                    </p:set>
                                    <p:animEffect transition="in" filter="circle(out)">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19075" y="47892"/>
            <a:ext cx="8705850" cy="556776"/>
          </a:xfrm>
          <a:ln>
            <a:miter lim="800000"/>
            <a:headEnd/>
            <a:tailEnd/>
          </a:ln>
        </p:spPr>
        <p:txBody>
          <a:bodyPr/>
          <a:lstStyle/>
          <a:p>
            <a:pPr algn="ctr" eaLnBrk="1" hangingPunct="1">
              <a:defRPr/>
            </a:pPr>
            <a:r>
              <a:rPr lang="hr-HR" sz="3600" b="1" dirty="0">
                <a:solidFill>
                  <a:srgbClr val="6633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Zašto je važna kontrola plodnosti?</a:t>
            </a:r>
          </a:p>
        </p:txBody>
      </p:sp>
      <p:grpSp>
        <p:nvGrpSpPr>
          <p:cNvPr id="3076" name="Group 1"/>
          <p:cNvGrpSpPr>
            <a:grpSpLocks/>
          </p:cNvGrpSpPr>
          <p:nvPr/>
        </p:nvGrpSpPr>
        <p:grpSpPr bwMode="auto">
          <a:xfrm>
            <a:off x="340518" y="628715"/>
            <a:ext cx="8522201" cy="3957404"/>
            <a:chOff x="555624" y="1397206"/>
            <a:chExt cx="8522800" cy="3956831"/>
          </a:xfrm>
        </p:grpSpPr>
        <p:sp>
          <p:nvSpPr>
            <p:cNvPr id="3077" name="AutoShape 3"/>
            <p:cNvSpPr>
              <a:spLocks noChangeArrowheads="1"/>
            </p:cNvSpPr>
            <p:nvPr/>
          </p:nvSpPr>
          <p:spPr bwMode="auto">
            <a:xfrm rot="-5400000">
              <a:off x="6933671" y="3464912"/>
              <a:ext cx="3292475" cy="485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6917 h 21600"/>
                <a:gd name="T14" fmla="*/ 20080 w 21600"/>
                <a:gd name="T15" fmla="*/ 14683 h 21600"/>
              </a:gdLst>
              <a:ahLst/>
              <a:cxnLst>
                <a:cxn ang="T8">
                  <a:pos x="T0" y="T1"/>
                </a:cxn>
                <a:cxn ang="T9">
                  <a:pos x="T2" y="T3"/>
                </a:cxn>
                <a:cxn ang="T10">
                  <a:pos x="T4" y="T5"/>
                </a:cxn>
                <a:cxn ang="T11">
                  <a:pos x="T6" y="T7"/>
                </a:cxn>
              </a:cxnLst>
              <a:rect l="T12" t="T13" r="T14" b="T15"/>
              <a:pathLst>
                <a:path w="21600" h="21600">
                  <a:moveTo>
                    <a:pt x="17373" y="0"/>
                  </a:moveTo>
                  <a:lnTo>
                    <a:pt x="17373" y="6917"/>
                  </a:lnTo>
                  <a:lnTo>
                    <a:pt x="3375" y="6917"/>
                  </a:lnTo>
                  <a:lnTo>
                    <a:pt x="3375" y="14683"/>
                  </a:lnTo>
                  <a:lnTo>
                    <a:pt x="17373" y="14683"/>
                  </a:lnTo>
                  <a:lnTo>
                    <a:pt x="17373" y="21600"/>
                  </a:lnTo>
                  <a:lnTo>
                    <a:pt x="21600" y="10800"/>
                  </a:lnTo>
                  <a:lnTo>
                    <a:pt x="17373" y="0"/>
                  </a:lnTo>
                  <a:close/>
                </a:path>
                <a:path w="21600" h="21600">
                  <a:moveTo>
                    <a:pt x="1350" y="6917"/>
                  </a:moveTo>
                  <a:lnTo>
                    <a:pt x="1350" y="14683"/>
                  </a:lnTo>
                  <a:lnTo>
                    <a:pt x="2700" y="14683"/>
                  </a:lnTo>
                  <a:lnTo>
                    <a:pt x="2700" y="6917"/>
                  </a:lnTo>
                  <a:lnTo>
                    <a:pt x="1350" y="6917"/>
                  </a:lnTo>
                  <a:close/>
                </a:path>
                <a:path w="21600" h="21600">
                  <a:moveTo>
                    <a:pt x="0" y="6917"/>
                  </a:moveTo>
                  <a:lnTo>
                    <a:pt x="0" y="14683"/>
                  </a:lnTo>
                  <a:lnTo>
                    <a:pt x="675" y="14683"/>
                  </a:lnTo>
                  <a:lnTo>
                    <a:pt x="675" y="6917"/>
                  </a:lnTo>
                  <a:lnTo>
                    <a:pt x="0" y="6917"/>
                  </a:lnTo>
                  <a:close/>
                </a:path>
              </a:pathLst>
            </a:custGeom>
            <a:gradFill rotWithShape="0">
              <a:gsLst>
                <a:gs pos="0">
                  <a:srgbClr val="00A800"/>
                </a:gs>
                <a:gs pos="100000">
                  <a:srgbClr val="FFFFFF"/>
                </a:gs>
              </a:gsLst>
              <a:lin ang="540000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078" name="Text Box 4"/>
            <p:cNvSpPr txBox="1">
              <a:spLocks noChangeArrowheads="1"/>
            </p:cNvSpPr>
            <p:nvPr/>
          </p:nvSpPr>
          <p:spPr bwMode="auto">
            <a:xfrm>
              <a:off x="8013607" y="1397206"/>
              <a:ext cx="1064817" cy="584775"/>
            </a:xfrm>
            <a:prstGeom prst="rect">
              <a:avLst/>
            </a:prstGeom>
            <a:noFill/>
            <a:ln w="12700">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hr-HR" altLang="sr-Latn-RS" sz="1600" b="1" i="1">
                  <a:solidFill>
                    <a:srgbClr val="FF0000"/>
                  </a:solidFill>
                  <a:latin typeface="Calibri" panose="020F0502020204030204" pitchFamily="34" charset="0"/>
                  <a:ea typeface="Calibri" panose="020F0502020204030204" pitchFamily="34" charset="0"/>
                  <a:cs typeface="Calibri" panose="020F0502020204030204" pitchFamily="34" charset="0"/>
                </a:rPr>
                <a:t>Dodana vrijednost</a:t>
              </a:r>
              <a:endParaRPr lang="en-US" altLang="sr-Latn-RS" sz="1600" b="1" i="1">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3079" name="AutoShape 5"/>
            <p:cNvSpPr>
              <a:spLocks noChangeArrowheads="1"/>
            </p:cNvSpPr>
            <p:nvPr/>
          </p:nvSpPr>
          <p:spPr bwMode="auto">
            <a:xfrm rot="-5400000">
              <a:off x="5039253" y="3281892"/>
              <a:ext cx="3581931" cy="55721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6917 h 21600"/>
                <a:gd name="T14" fmla="*/ 20080 w 21600"/>
                <a:gd name="T15" fmla="*/ 14683 h 21600"/>
              </a:gdLst>
              <a:ahLst/>
              <a:cxnLst>
                <a:cxn ang="T8">
                  <a:pos x="T0" y="T1"/>
                </a:cxn>
                <a:cxn ang="T9">
                  <a:pos x="T2" y="T3"/>
                </a:cxn>
                <a:cxn ang="T10">
                  <a:pos x="T4" y="T5"/>
                </a:cxn>
                <a:cxn ang="T11">
                  <a:pos x="T6" y="T7"/>
                </a:cxn>
              </a:cxnLst>
              <a:rect l="T12" t="T13" r="T14" b="T15"/>
              <a:pathLst>
                <a:path w="21600" h="21600">
                  <a:moveTo>
                    <a:pt x="17373" y="0"/>
                  </a:moveTo>
                  <a:lnTo>
                    <a:pt x="17373" y="6917"/>
                  </a:lnTo>
                  <a:lnTo>
                    <a:pt x="3375" y="6917"/>
                  </a:lnTo>
                  <a:lnTo>
                    <a:pt x="3375" y="14683"/>
                  </a:lnTo>
                  <a:lnTo>
                    <a:pt x="17373" y="14683"/>
                  </a:lnTo>
                  <a:lnTo>
                    <a:pt x="17373" y="21600"/>
                  </a:lnTo>
                  <a:lnTo>
                    <a:pt x="21600" y="10800"/>
                  </a:lnTo>
                  <a:lnTo>
                    <a:pt x="17373" y="0"/>
                  </a:lnTo>
                  <a:close/>
                </a:path>
                <a:path w="21600" h="21600">
                  <a:moveTo>
                    <a:pt x="1350" y="6917"/>
                  </a:moveTo>
                  <a:lnTo>
                    <a:pt x="1350" y="14683"/>
                  </a:lnTo>
                  <a:lnTo>
                    <a:pt x="2700" y="14683"/>
                  </a:lnTo>
                  <a:lnTo>
                    <a:pt x="2700" y="6917"/>
                  </a:lnTo>
                  <a:lnTo>
                    <a:pt x="1350" y="6917"/>
                  </a:lnTo>
                  <a:close/>
                </a:path>
                <a:path w="21600" h="21600">
                  <a:moveTo>
                    <a:pt x="0" y="6917"/>
                  </a:moveTo>
                  <a:lnTo>
                    <a:pt x="0" y="14683"/>
                  </a:lnTo>
                  <a:lnTo>
                    <a:pt x="675" y="14683"/>
                  </a:lnTo>
                  <a:lnTo>
                    <a:pt x="675" y="6917"/>
                  </a:lnTo>
                  <a:lnTo>
                    <a:pt x="0" y="6917"/>
                  </a:lnTo>
                  <a:close/>
                </a:path>
              </a:pathLst>
            </a:custGeom>
            <a:gradFill rotWithShape="0">
              <a:gsLst>
                <a:gs pos="0">
                  <a:srgbClr val="0000FF"/>
                </a:gs>
                <a:gs pos="100000">
                  <a:srgbClr val="FFFFFF"/>
                </a:gs>
              </a:gsLst>
              <a:lin ang="540000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84998" name="AutoShape 6"/>
            <p:cNvSpPr>
              <a:spLocks noChangeArrowheads="1"/>
            </p:cNvSpPr>
            <p:nvPr/>
          </p:nvSpPr>
          <p:spPr bwMode="auto">
            <a:xfrm>
              <a:off x="1638300" y="2209800"/>
              <a:ext cx="3157538" cy="2955925"/>
            </a:xfrm>
            <a:prstGeom prst="triangle">
              <a:avLst>
                <a:gd name="adj" fmla="val 50000"/>
              </a:avLst>
            </a:prstGeom>
            <a:solidFill>
              <a:schemeClr val="bg1"/>
            </a:solidFill>
            <a:ln w="22225">
              <a:solidFill>
                <a:schemeClr val="tx1"/>
              </a:solidFill>
              <a:miter lim="800000"/>
              <a:headEnd/>
              <a:tailEnd type="none" w="lg" len="lg"/>
            </a:ln>
            <a:effectLst>
              <a:innerShdw blurRad="63500" dist="50800" dir="2700000">
                <a:prstClr val="black">
                  <a:alpha val="50000"/>
                </a:prstClr>
              </a:innerShdw>
            </a:effectLst>
          </p:spPr>
          <p:txBody>
            <a:bodyPr wrap="none" anchor="ctr">
              <a:spAutoFit/>
            </a:bodyPr>
            <a:lstStyle/>
            <a:p>
              <a:pPr>
                <a:defRPr/>
              </a:pPr>
              <a:endParaRPr lang="sr-Latn-RS"/>
            </a:p>
          </p:txBody>
        </p:sp>
        <p:sp>
          <p:nvSpPr>
            <p:cNvPr id="3083" name="Line 7"/>
            <p:cNvSpPr>
              <a:spLocks noChangeShapeType="1"/>
            </p:cNvSpPr>
            <p:nvPr/>
          </p:nvSpPr>
          <p:spPr bwMode="auto">
            <a:xfrm>
              <a:off x="1932781" y="4613275"/>
              <a:ext cx="2587625" cy="0"/>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r-HR"/>
            </a:p>
          </p:txBody>
        </p:sp>
        <p:sp>
          <p:nvSpPr>
            <p:cNvPr id="3084" name="Line 8"/>
            <p:cNvSpPr>
              <a:spLocks noChangeShapeType="1"/>
            </p:cNvSpPr>
            <p:nvPr/>
          </p:nvSpPr>
          <p:spPr bwMode="auto">
            <a:xfrm>
              <a:off x="2209046" y="4070350"/>
              <a:ext cx="2000209" cy="0"/>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r-HR"/>
            </a:p>
          </p:txBody>
        </p:sp>
        <p:sp>
          <p:nvSpPr>
            <p:cNvPr id="3085" name="Line 9"/>
            <p:cNvSpPr>
              <a:spLocks noChangeShapeType="1"/>
            </p:cNvSpPr>
            <p:nvPr/>
          </p:nvSpPr>
          <p:spPr bwMode="auto">
            <a:xfrm>
              <a:off x="2485176" y="3587750"/>
              <a:ext cx="1493893" cy="0"/>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r-HR"/>
            </a:p>
          </p:txBody>
        </p:sp>
        <p:sp>
          <p:nvSpPr>
            <p:cNvPr id="3086" name="Line 10"/>
            <p:cNvSpPr>
              <a:spLocks noChangeShapeType="1"/>
            </p:cNvSpPr>
            <p:nvPr/>
          </p:nvSpPr>
          <p:spPr bwMode="auto">
            <a:xfrm flipV="1">
              <a:off x="2743200" y="3106664"/>
              <a:ext cx="973138" cy="1"/>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r-HR"/>
            </a:p>
          </p:txBody>
        </p:sp>
        <p:sp>
          <p:nvSpPr>
            <p:cNvPr id="3087" name="Text Box 11"/>
            <p:cNvSpPr txBox="1">
              <a:spLocks noChangeArrowheads="1"/>
            </p:cNvSpPr>
            <p:nvPr/>
          </p:nvSpPr>
          <p:spPr bwMode="auto">
            <a:xfrm>
              <a:off x="2689936" y="4704739"/>
              <a:ext cx="1029393" cy="461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hr-HR" altLang="sr-Latn-RS" sz="2400" b="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Podaci</a:t>
              </a:r>
              <a:endParaRPr lang="en-US" altLang="sr-Latn-RS" sz="2400" b="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3088" name="Text Box 12"/>
            <p:cNvSpPr txBox="1">
              <a:spLocks noChangeArrowheads="1"/>
            </p:cNvSpPr>
            <p:nvPr/>
          </p:nvSpPr>
          <p:spPr bwMode="auto">
            <a:xfrm>
              <a:off x="2626784" y="4172744"/>
              <a:ext cx="11557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hr-HR" altLang="sr-Latn-RS" sz="1600" b="1">
                  <a:latin typeface="Calibri" panose="020F0502020204030204" pitchFamily="34" charset="0"/>
                  <a:ea typeface="Calibri" panose="020F0502020204030204" pitchFamily="34" charset="0"/>
                  <a:cs typeface="Calibri" panose="020F0502020204030204" pitchFamily="34" charset="0"/>
                </a:rPr>
                <a:t>Informacije</a:t>
              </a:r>
              <a:endParaRPr lang="en-US" altLang="sr-Latn-RS" sz="1600" b="1">
                <a:latin typeface="Calibri" panose="020F0502020204030204" pitchFamily="34" charset="0"/>
                <a:ea typeface="Calibri" panose="020F0502020204030204" pitchFamily="34" charset="0"/>
                <a:cs typeface="Calibri" panose="020F0502020204030204" pitchFamily="34" charset="0"/>
              </a:endParaRPr>
            </a:p>
          </p:txBody>
        </p:sp>
        <p:sp>
          <p:nvSpPr>
            <p:cNvPr id="3089" name="Text Box 13"/>
            <p:cNvSpPr txBox="1">
              <a:spLocks noChangeArrowheads="1"/>
            </p:cNvSpPr>
            <p:nvPr/>
          </p:nvSpPr>
          <p:spPr bwMode="auto">
            <a:xfrm>
              <a:off x="2752770" y="3645807"/>
              <a:ext cx="760412"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hr-HR" altLang="sr-Latn-RS" sz="1600" b="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Znanje</a:t>
              </a:r>
              <a:endParaRPr lang="en-US" altLang="sr-Latn-RS" sz="1600" b="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3090" name="Text Box 14"/>
            <p:cNvSpPr txBox="1">
              <a:spLocks noChangeArrowheads="1"/>
            </p:cNvSpPr>
            <p:nvPr/>
          </p:nvSpPr>
          <p:spPr bwMode="auto">
            <a:xfrm>
              <a:off x="2802129" y="3155182"/>
              <a:ext cx="788988"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hr-HR" altLang="sr-Latn-RS" sz="1600" b="1">
                  <a:latin typeface="Calibri" panose="020F0502020204030204" pitchFamily="34" charset="0"/>
                  <a:ea typeface="Calibri" panose="020F0502020204030204" pitchFamily="34" charset="0"/>
                  <a:cs typeface="Calibri" panose="020F0502020204030204" pitchFamily="34" charset="0"/>
                </a:rPr>
                <a:t>Odluke</a:t>
              </a:r>
              <a:endParaRPr lang="en-US" altLang="sr-Latn-RS" sz="1600" b="1">
                <a:latin typeface="Calibri" panose="020F0502020204030204" pitchFamily="34" charset="0"/>
                <a:ea typeface="Calibri" panose="020F0502020204030204" pitchFamily="34" charset="0"/>
                <a:cs typeface="Calibri" panose="020F0502020204030204" pitchFamily="34" charset="0"/>
              </a:endParaRPr>
            </a:p>
          </p:txBody>
        </p:sp>
        <p:sp>
          <p:nvSpPr>
            <p:cNvPr id="3091" name="Text Box 15"/>
            <p:cNvSpPr txBox="1">
              <a:spLocks noChangeArrowheads="1"/>
            </p:cNvSpPr>
            <p:nvPr/>
          </p:nvSpPr>
          <p:spPr bwMode="auto">
            <a:xfrm>
              <a:off x="2849755" y="2701853"/>
              <a:ext cx="693738"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hr-HR" altLang="sr-Latn-RS" sz="1600" b="1">
                  <a:latin typeface="Calibri" panose="020F0502020204030204" pitchFamily="34" charset="0"/>
                  <a:ea typeface="Calibri" panose="020F0502020204030204" pitchFamily="34" charset="0"/>
                  <a:cs typeface="Calibri" panose="020F0502020204030204" pitchFamily="34" charset="0"/>
                </a:rPr>
                <a:t>Akcija</a:t>
              </a:r>
              <a:endParaRPr lang="en-US" altLang="sr-Latn-RS" sz="1600" b="1">
                <a:latin typeface="Calibri" panose="020F0502020204030204" pitchFamily="34" charset="0"/>
                <a:ea typeface="Calibri" panose="020F0502020204030204" pitchFamily="34" charset="0"/>
                <a:cs typeface="Calibri" panose="020F0502020204030204" pitchFamily="34" charset="0"/>
              </a:endParaRPr>
            </a:p>
          </p:txBody>
        </p:sp>
        <p:sp>
          <p:nvSpPr>
            <p:cNvPr id="3092" name="AutoShape 16"/>
            <p:cNvSpPr>
              <a:spLocks noChangeArrowheads="1"/>
            </p:cNvSpPr>
            <p:nvPr/>
          </p:nvSpPr>
          <p:spPr bwMode="auto">
            <a:xfrm rot="20171184" flipV="1">
              <a:off x="4529138" y="4189413"/>
              <a:ext cx="498475" cy="534987"/>
            </a:xfrm>
            <a:prstGeom prst="curvedLeftArrow">
              <a:avLst>
                <a:gd name="adj1" fmla="val 11622"/>
                <a:gd name="adj2" fmla="val 33087"/>
                <a:gd name="adj3" fmla="val 33333"/>
              </a:avLst>
            </a:prstGeom>
            <a:solidFill>
              <a:srgbClr val="FF3300"/>
            </a:solidFill>
            <a:ln w="9525">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sr-Latn-RS" altLang="sr-Latn-RS"/>
            </a:p>
          </p:txBody>
        </p:sp>
        <p:sp>
          <p:nvSpPr>
            <p:cNvPr id="3093" name="AutoShape 17"/>
            <p:cNvSpPr>
              <a:spLocks noChangeArrowheads="1"/>
            </p:cNvSpPr>
            <p:nvPr/>
          </p:nvSpPr>
          <p:spPr bwMode="auto">
            <a:xfrm rot="20171184" flipV="1">
              <a:off x="4271963" y="3687763"/>
              <a:ext cx="496887" cy="534987"/>
            </a:xfrm>
            <a:prstGeom prst="curvedLeftArrow">
              <a:avLst>
                <a:gd name="adj1" fmla="val 11659"/>
                <a:gd name="adj2" fmla="val 33193"/>
                <a:gd name="adj3" fmla="val 33333"/>
              </a:avLst>
            </a:prstGeom>
            <a:solidFill>
              <a:srgbClr val="FF3300"/>
            </a:solidFill>
            <a:ln w="9525">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sr-Latn-RS" altLang="sr-Latn-RS"/>
            </a:p>
          </p:txBody>
        </p:sp>
        <p:sp>
          <p:nvSpPr>
            <p:cNvPr id="3094" name="AutoShape 18"/>
            <p:cNvSpPr>
              <a:spLocks noChangeArrowheads="1"/>
            </p:cNvSpPr>
            <p:nvPr/>
          </p:nvSpPr>
          <p:spPr bwMode="auto">
            <a:xfrm rot="20171184" flipV="1">
              <a:off x="4011613" y="3184525"/>
              <a:ext cx="498475" cy="534988"/>
            </a:xfrm>
            <a:prstGeom prst="curvedLeftArrow">
              <a:avLst>
                <a:gd name="adj1" fmla="val 11622"/>
                <a:gd name="adj2" fmla="val 33087"/>
                <a:gd name="adj3" fmla="val 33333"/>
              </a:avLst>
            </a:prstGeom>
            <a:solidFill>
              <a:srgbClr val="FF3300"/>
            </a:solidFill>
            <a:ln w="9525">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sr-Latn-RS" altLang="sr-Latn-RS"/>
            </a:p>
          </p:txBody>
        </p:sp>
        <p:sp>
          <p:nvSpPr>
            <p:cNvPr id="3095" name="AutoShape 19"/>
            <p:cNvSpPr>
              <a:spLocks noChangeArrowheads="1"/>
            </p:cNvSpPr>
            <p:nvPr/>
          </p:nvSpPr>
          <p:spPr bwMode="auto">
            <a:xfrm rot="20171184" flipV="1">
              <a:off x="3743607" y="2682875"/>
              <a:ext cx="498475" cy="534988"/>
            </a:xfrm>
            <a:prstGeom prst="curvedLeftArrow">
              <a:avLst>
                <a:gd name="adj1" fmla="val 11622"/>
                <a:gd name="adj2" fmla="val 33087"/>
                <a:gd name="adj3" fmla="val 33333"/>
              </a:avLst>
            </a:prstGeom>
            <a:solidFill>
              <a:srgbClr val="FF3300"/>
            </a:solidFill>
            <a:ln w="9525">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sr-Latn-RS" altLang="sr-Latn-RS"/>
            </a:p>
          </p:txBody>
        </p:sp>
        <p:sp>
          <p:nvSpPr>
            <p:cNvPr id="3096" name="Text Box 20"/>
            <p:cNvSpPr txBox="1">
              <a:spLocks noChangeArrowheads="1"/>
            </p:cNvSpPr>
            <p:nvPr/>
          </p:nvSpPr>
          <p:spPr bwMode="auto">
            <a:xfrm>
              <a:off x="4706979" y="4372862"/>
              <a:ext cx="812759" cy="215444"/>
            </a:xfrm>
            <a:prstGeom prst="rect">
              <a:avLst/>
            </a:prstGeom>
            <a:solidFill>
              <a:schemeClr val="bg1"/>
            </a:solidFill>
            <a:ln w="9525">
              <a:no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hr-HR" altLang="sr-Latn-RS" sz="1400" b="1" i="1">
                  <a:latin typeface="Calibri" panose="020F0502020204030204" pitchFamily="34" charset="0"/>
                  <a:ea typeface="Calibri" panose="020F0502020204030204" pitchFamily="34" charset="0"/>
                  <a:cs typeface="Calibri" panose="020F0502020204030204" pitchFamily="34" charset="0"/>
                </a:rPr>
                <a:t>Značenje</a:t>
              </a:r>
              <a:endParaRPr lang="en-US" altLang="sr-Latn-RS" sz="1400" b="1" i="1">
                <a:latin typeface="Calibri" panose="020F0502020204030204" pitchFamily="34" charset="0"/>
                <a:ea typeface="Calibri" panose="020F0502020204030204" pitchFamily="34" charset="0"/>
                <a:cs typeface="Calibri" panose="020F0502020204030204" pitchFamily="34" charset="0"/>
              </a:endParaRPr>
            </a:p>
          </p:txBody>
        </p:sp>
        <p:sp>
          <p:nvSpPr>
            <p:cNvPr id="3097" name="Text Box 21"/>
            <p:cNvSpPr txBox="1">
              <a:spLocks noChangeArrowheads="1"/>
            </p:cNvSpPr>
            <p:nvPr/>
          </p:nvSpPr>
          <p:spPr bwMode="auto">
            <a:xfrm>
              <a:off x="4520406" y="3858131"/>
              <a:ext cx="895225" cy="215444"/>
            </a:xfrm>
            <a:prstGeom prst="rect">
              <a:avLst/>
            </a:prstGeom>
            <a:solidFill>
              <a:schemeClr val="bg1"/>
            </a:solidFill>
            <a:ln w="9525">
              <a:no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sr-Latn-RS" sz="1400" b="1" i="1">
                  <a:latin typeface="Calibri" panose="020F0502020204030204" pitchFamily="34" charset="0"/>
                  <a:ea typeface="Calibri" panose="020F0502020204030204" pitchFamily="34" charset="0"/>
                  <a:cs typeface="Calibri" panose="020F0502020204030204" pitchFamily="34" charset="0"/>
                </a:rPr>
                <a:t>Integra</a:t>
              </a:r>
              <a:r>
                <a:rPr lang="hr-HR" altLang="sr-Latn-RS" sz="1400" b="1" i="1">
                  <a:latin typeface="Calibri" panose="020F0502020204030204" pitchFamily="34" charset="0"/>
                  <a:ea typeface="Calibri" panose="020F0502020204030204" pitchFamily="34" charset="0"/>
                  <a:cs typeface="Calibri" panose="020F0502020204030204" pitchFamily="34" charset="0"/>
                </a:rPr>
                <a:t>cija</a:t>
              </a:r>
              <a:endParaRPr lang="en-US" altLang="sr-Latn-RS" sz="1400" b="1" i="1">
                <a:latin typeface="Calibri" panose="020F0502020204030204" pitchFamily="34" charset="0"/>
                <a:ea typeface="Calibri" panose="020F0502020204030204" pitchFamily="34" charset="0"/>
                <a:cs typeface="Calibri" panose="020F0502020204030204" pitchFamily="34" charset="0"/>
              </a:endParaRPr>
            </a:p>
          </p:txBody>
        </p:sp>
        <p:sp>
          <p:nvSpPr>
            <p:cNvPr id="3098" name="Text Box 22"/>
            <p:cNvSpPr txBox="1">
              <a:spLocks noChangeArrowheads="1"/>
            </p:cNvSpPr>
            <p:nvPr/>
          </p:nvSpPr>
          <p:spPr bwMode="auto">
            <a:xfrm>
              <a:off x="4247293" y="3372306"/>
              <a:ext cx="1046697" cy="215444"/>
            </a:xfrm>
            <a:prstGeom prst="rect">
              <a:avLst/>
            </a:prstGeom>
            <a:solidFill>
              <a:schemeClr val="bg1"/>
            </a:solidFill>
            <a:ln w="9525">
              <a:no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sr-Latn-RS" sz="1400" b="1" i="1">
                  <a:latin typeface="Calibri" panose="020F0502020204030204" pitchFamily="34" charset="0"/>
                  <a:ea typeface="Calibri" panose="020F0502020204030204" pitchFamily="34" charset="0"/>
                  <a:cs typeface="Calibri" panose="020F0502020204030204" pitchFamily="34" charset="0"/>
                </a:rPr>
                <a:t>Relevan</a:t>
              </a:r>
              <a:r>
                <a:rPr lang="hr-HR" altLang="sr-Latn-RS" sz="1400" b="1" i="1">
                  <a:latin typeface="Calibri" panose="020F0502020204030204" pitchFamily="34" charset="0"/>
                  <a:ea typeface="Calibri" panose="020F0502020204030204" pitchFamily="34" charset="0"/>
                  <a:cs typeface="Calibri" panose="020F0502020204030204" pitchFamily="34" charset="0"/>
                </a:rPr>
                <a:t>tnost</a:t>
              </a:r>
              <a:endParaRPr lang="en-US" altLang="sr-Latn-RS" sz="1400" b="1" i="1">
                <a:latin typeface="Calibri" panose="020F0502020204030204" pitchFamily="34" charset="0"/>
                <a:ea typeface="Calibri" panose="020F0502020204030204" pitchFamily="34" charset="0"/>
                <a:cs typeface="Calibri" panose="020F0502020204030204" pitchFamily="34" charset="0"/>
              </a:endParaRPr>
            </a:p>
          </p:txBody>
        </p:sp>
        <p:sp>
          <p:nvSpPr>
            <p:cNvPr id="3099" name="Text Box 23"/>
            <p:cNvSpPr txBox="1">
              <a:spLocks noChangeArrowheads="1"/>
            </p:cNvSpPr>
            <p:nvPr/>
          </p:nvSpPr>
          <p:spPr bwMode="auto">
            <a:xfrm>
              <a:off x="3949700" y="2854736"/>
              <a:ext cx="757279" cy="215444"/>
            </a:xfrm>
            <a:prstGeom prst="rect">
              <a:avLst/>
            </a:prstGeom>
            <a:solidFill>
              <a:schemeClr val="bg1"/>
            </a:solidFill>
            <a:ln w="9525">
              <a:no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hr-HR" altLang="sr-Latn-RS" sz="1400" b="1" i="1">
                  <a:latin typeface="Calibri" panose="020F0502020204030204" pitchFamily="34" charset="0"/>
                  <a:ea typeface="Calibri" panose="020F0502020204030204" pitchFamily="34" charset="0"/>
                  <a:cs typeface="Calibri" panose="020F0502020204030204" pitchFamily="34" charset="0"/>
                </a:rPr>
                <a:t>Suradnja</a:t>
              </a:r>
              <a:endParaRPr lang="en-US" altLang="sr-Latn-RS" sz="1400" b="1" i="1">
                <a:latin typeface="Calibri" panose="020F0502020204030204" pitchFamily="34" charset="0"/>
                <a:ea typeface="Calibri" panose="020F0502020204030204" pitchFamily="34" charset="0"/>
                <a:cs typeface="Calibri" panose="020F0502020204030204" pitchFamily="34" charset="0"/>
              </a:endParaRPr>
            </a:p>
          </p:txBody>
        </p:sp>
        <p:sp>
          <p:nvSpPr>
            <p:cNvPr id="3100" name="AutoShape 25"/>
            <p:cNvSpPr>
              <a:spLocks noChangeArrowheads="1"/>
            </p:cNvSpPr>
            <p:nvPr/>
          </p:nvSpPr>
          <p:spPr bwMode="auto">
            <a:xfrm rot="-5400000">
              <a:off x="-587641" y="3271572"/>
              <a:ext cx="3488269" cy="48418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6917 h 21600"/>
                <a:gd name="T14" fmla="*/ 20080 w 21600"/>
                <a:gd name="T15" fmla="*/ 14683 h 21600"/>
              </a:gdLst>
              <a:ahLst/>
              <a:cxnLst>
                <a:cxn ang="T8">
                  <a:pos x="T0" y="T1"/>
                </a:cxn>
                <a:cxn ang="T9">
                  <a:pos x="T2" y="T3"/>
                </a:cxn>
                <a:cxn ang="T10">
                  <a:pos x="T4" y="T5"/>
                </a:cxn>
                <a:cxn ang="T11">
                  <a:pos x="T6" y="T7"/>
                </a:cxn>
              </a:cxnLst>
              <a:rect l="T12" t="T13" r="T14" b="T15"/>
              <a:pathLst>
                <a:path w="21600" h="21600">
                  <a:moveTo>
                    <a:pt x="17373" y="0"/>
                  </a:moveTo>
                  <a:lnTo>
                    <a:pt x="17373" y="6917"/>
                  </a:lnTo>
                  <a:lnTo>
                    <a:pt x="3375" y="6917"/>
                  </a:lnTo>
                  <a:lnTo>
                    <a:pt x="3375" y="14683"/>
                  </a:lnTo>
                  <a:lnTo>
                    <a:pt x="17373" y="14683"/>
                  </a:lnTo>
                  <a:lnTo>
                    <a:pt x="17373" y="21600"/>
                  </a:lnTo>
                  <a:lnTo>
                    <a:pt x="21600" y="10800"/>
                  </a:lnTo>
                  <a:lnTo>
                    <a:pt x="17373" y="0"/>
                  </a:lnTo>
                  <a:close/>
                </a:path>
                <a:path w="21600" h="21600">
                  <a:moveTo>
                    <a:pt x="1350" y="6917"/>
                  </a:moveTo>
                  <a:lnTo>
                    <a:pt x="1350" y="14683"/>
                  </a:lnTo>
                  <a:lnTo>
                    <a:pt x="2700" y="14683"/>
                  </a:lnTo>
                  <a:lnTo>
                    <a:pt x="2700" y="6917"/>
                  </a:lnTo>
                  <a:lnTo>
                    <a:pt x="1350" y="6917"/>
                  </a:lnTo>
                  <a:close/>
                </a:path>
                <a:path w="21600" h="21600">
                  <a:moveTo>
                    <a:pt x="0" y="6917"/>
                  </a:moveTo>
                  <a:lnTo>
                    <a:pt x="0" y="14683"/>
                  </a:lnTo>
                  <a:lnTo>
                    <a:pt x="675" y="14683"/>
                  </a:lnTo>
                  <a:lnTo>
                    <a:pt x="675" y="6917"/>
                  </a:lnTo>
                  <a:lnTo>
                    <a:pt x="0" y="6917"/>
                  </a:lnTo>
                  <a:close/>
                </a:path>
              </a:pathLst>
            </a:custGeom>
            <a:gradFill rotWithShape="0">
              <a:gsLst>
                <a:gs pos="0">
                  <a:srgbClr val="0000FF"/>
                </a:gs>
                <a:gs pos="100000">
                  <a:srgbClr val="FFFFFF"/>
                </a:gs>
              </a:gsLst>
              <a:lin ang="540000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101" name="Text Box 26"/>
            <p:cNvSpPr txBox="1">
              <a:spLocks noChangeArrowheads="1"/>
            </p:cNvSpPr>
            <p:nvPr/>
          </p:nvSpPr>
          <p:spPr bwMode="auto">
            <a:xfrm>
              <a:off x="710008" y="4751552"/>
              <a:ext cx="878684" cy="318924"/>
            </a:xfrm>
            <a:prstGeom prst="rect">
              <a:avLst/>
            </a:prstGeom>
            <a:solidFill>
              <a:schemeClr val="bg1"/>
            </a:solidFill>
            <a:ln w="12700">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36000" rIns="72000" bIns="36000">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hr-HR" altLang="sr-Latn-RS" sz="1600" b="1" dirty="0">
                  <a:latin typeface="Calibri" panose="020F0502020204030204" pitchFamily="34" charset="0"/>
                  <a:ea typeface="Calibri" panose="020F0502020204030204" pitchFamily="34" charset="0"/>
                  <a:cs typeface="Calibri" panose="020F0502020204030204" pitchFamily="34" charset="0"/>
                </a:rPr>
                <a:t>Fizikalna</a:t>
              </a:r>
              <a:endParaRPr lang="en-US" altLang="sr-Latn-RS" sz="1200" b="1" dirty="0">
                <a:latin typeface="Calibri" panose="020F0502020204030204" pitchFamily="34" charset="0"/>
                <a:ea typeface="Calibri" panose="020F0502020204030204" pitchFamily="34" charset="0"/>
                <a:cs typeface="Calibri" panose="020F0502020204030204" pitchFamily="34" charset="0"/>
              </a:endParaRPr>
            </a:p>
          </p:txBody>
        </p:sp>
        <p:sp>
          <p:nvSpPr>
            <p:cNvPr id="3102" name="Text Box 27"/>
            <p:cNvSpPr txBox="1">
              <a:spLocks noChangeArrowheads="1"/>
            </p:cNvSpPr>
            <p:nvPr/>
          </p:nvSpPr>
          <p:spPr bwMode="auto">
            <a:xfrm>
              <a:off x="609600" y="4146938"/>
              <a:ext cx="1117693" cy="338505"/>
            </a:xfrm>
            <a:prstGeom prst="rect">
              <a:avLst/>
            </a:prstGeom>
            <a:solidFill>
              <a:schemeClr val="bg1"/>
            </a:solidFill>
            <a:ln w="12700">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hr-HR" altLang="sr-Latn-RS" sz="1600" b="1" dirty="0">
                  <a:latin typeface="Calibri" panose="020F0502020204030204" pitchFamily="34" charset="0"/>
                  <a:ea typeface="Calibri" panose="020F0502020204030204" pitchFamily="34" charset="0"/>
                  <a:cs typeface="Calibri" panose="020F0502020204030204" pitchFamily="34" charset="0"/>
                </a:rPr>
                <a:t>Simbolična</a:t>
              </a:r>
              <a:endParaRPr lang="en-US" altLang="sr-Latn-RS" sz="1200" b="1" dirty="0">
                <a:latin typeface="Calibri" panose="020F0502020204030204" pitchFamily="34" charset="0"/>
                <a:ea typeface="Calibri" panose="020F0502020204030204" pitchFamily="34" charset="0"/>
                <a:cs typeface="Calibri" panose="020F0502020204030204" pitchFamily="34" charset="0"/>
              </a:endParaRPr>
            </a:p>
          </p:txBody>
        </p:sp>
        <p:sp>
          <p:nvSpPr>
            <p:cNvPr id="3103" name="Text Box 28"/>
            <p:cNvSpPr txBox="1">
              <a:spLocks noChangeArrowheads="1"/>
            </p:cNvSpPr>
            <p:nvPr/>
          </p:nvSpPr>
          <p:spPr bwMode="auto">
            <a:xfrm>
              <a:off x="555624" y="3141288"/>
              <a:ext cx="1091914" cy="338505"/>
            </a:xfrm>
            <a:prstGeom prst="rect">
              <a:avLst/>
            </a:prstGeom>
            <a:solidFill>
              <a:schemeClr val="bg1"/>
            </a:solidFill>
            <a:ln w="12700">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hr-HR" altLang="sr-Latn-RS" sz="1600" b="1" dirty="0">
                  <a:latin typeface="Calibri" panose="020F0502020204030204" pitchFamily="34" charset="0"/>
                  <a:ea typeface="Calibri" panose="020F0502020204030204" pitchFamily="34" charset="0"/>
                  <a:cs typeface="Calibri" panose="020F0502020204030204" pitchFamily="34" charset="0"/>
                </a:rPr>
                <a:t>Kognitivna</a:t>
              </a:r>
              <a:endParaRPr lang="en-US" altLang="sr-Latn-RS" sz="1200" b="1" dirty="0">
                <a:latin typeface="Calibri" panose="020F0502020204030204" pitchFamily="34" charset="0"/>
                <a:ea typeface="Calibri" panose="020F0502020204030204" pitchFamily="34" charset="0"/>
                <a:cs typeface="Calibri" panose="020F0502020204030204" pitchFamily="34" charset="0"/>
              </a:endParaRPr>
            </a:p>
          </p:txBody>
        </p:sp>
        <p:sp>
          <p:nvSpPr>
            <p:cNvPr id="3104" name="Rectangle 29"/>
            <p:cNvSpPr>
              <a:spLocks noChangeArrowheads="1"/>
            </p:cNvSpPr>
            <p:nvPr/>
          </p:nvSpPr>
          <p:spPr bwMode="auto">
            <a:xfrm>
              <a:off x="5578475" y="4724400"/>
              <a:ext cx="2665413" cy="533400"/>
            </a:xfrm>
            <a:prstGeom prst="rect">
              <a:avLst/>
            </a:prstGeom>
            <a:solidFill>
              <a:srgbClr val="00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hr-HR" altLang="sr-Latn-RS" sz="1400" b="1" dirty="0">
                  <a:latin typeface="Calibri" panose="020F0502020204030204" pitchFamily="34" charset="0"/>
                  <a:ea typeface="Calibri" panose="020F0502020204030204" pitchFamily="34" charset="0"/>
                  <a:cs typeface="Calibri" panose="020F0502020204030204" pitchFamily="34" charset="0"/>
                </a:rPr>
                <a:t>Prikupljanje, analize i dr.</a:t>
              </a:r>
            </a:p>
            <a:p>
              <a:pPr algn="ctr" eaLnBrk="1" hangingPunct="1"/>
              <a:r>
                <a:rPr lang="hr-HR" altLang="sr-Latn-RS" sz="1400" b="1" dirty="0">
                  <a:latin typeface="Calibri" panose="020F0502020204030204" pitchFamily="34" charset="0"/>
                  <a:ea typeface="Calibri" panose="020F0502020204030204" pitchFamily="34" charset="0"/>
                  <a:cs typeface="Calibri" panose="020F0502020204030204" pitchFamily="34" charset="0"/>
                </a:rPr>
                <a:t>Ulazna baza (uBaza)</a:t>
              </a:r>
              <a:endParaRPr lang="en-US" altLang="sr-Latn-RS" sz="1400" b="1" dirty="0">
                <a:latin typeface="Calibri" panose="020F0502020204030204" pitchFamily="34" charset="0"/>
                <a:ea typeface="Calibri" panose="020F0502020204030204" pitchFamily="34" charset="0"/>
                <a:cs typeface="Calibri" panose="020F0502020204030204" pitchFamily="34" charset="0"/>
              </a:endParaRPr>
            </a:p>
          </p:txBody>
        </p:sp>
        <p:sp>
          <p:nvSpPr>
            <p:cNvPr id="3105" name="Rectangle 30"/>
            <p:cNvSpPr>
              <a:spLocks noChangeArrowheads="1"/>
            </p:cNvSpPr>
            <p:nvPr/>
          </p:nvSpPr>
          <p:spPr bwMode="auto">
            <a:xfrm>
              <a:off x="5562600" y="4038600"/>
              <a:ext cx="2681288" cy="533400"/>
            </a:xfrm>
            <a:prstGeom prst="rect">
              <a:avLst/>
            </a:prstGeom>
            <a:solidFill>
              <a:srgbClr val="66FF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hr-HR" altLang="sr-Latn-RS" sz="1400" b="1" dirty="0">
                  <a:latin typeface="Calibri" panose="020F0502020204030204" pitchFamily="34" charset="0"/>
                  <a:ea typeface="Calibri" panose="020F0502020204030204" pitchFamily="34" charset="0"/>
                  <a:cs typeface="Calibri" panose="020F0502020204030204" pitchFamily="34" charset="0"/>
                </a:rPr>
                <a:t>Obrada, monitoring</a:t>
              </a:r>
              <a:r>
                <a:rPr lang="en-US" altLang="sr-Latn-RS" sz="1400" b="1" dirty="0">
                  <a:latin typeface="Calibri" panose="020F0502020204030204" pitchFamily="34" charset="0"/>
                  <a:ea typeface="Calibri" panose="020F0502020204030204" pitchFamily="34" charset="0"/>
                  <a:cs typeface="Calibri" panose="020F0502020204030204" pitchFamily="34" charset="0"/>
                </a:rPr>
                <a:t> </a:t>
              </a:r>
              <a:r>
                <a:rPr lang="hr-HR" altLang="sr-Latn-RS" sz="1400" b="1" dirty="0">
                  <a:latin typeface="Calibri" panose="020F0502020204030204" pitchFamily="34" charset="0"/>
                  <a:ea typeface="Calibri" panose="020F0502020204030204" pitchFamily="34" charset="0"/>
                  <a:cs typeface="Calibri" panose="020F0502020204030204" pitchFamily="34" charset="0"/>
                </a:rPr>
                <a:t>i tumačenje</a:t>
              </a:r>
            </a:p>
            <a:p>
              <a:pPr algn="ctr" eaLnBrk="1" hangingPunct="1"/>
              <a:r>
                <a:rPr lang="hr-HR" altLang="sr-Latn-RS" sz="1400" b="1" dirty="0">
                  <a:latin typeface="Calibri" panose="020F0502020204030204" pitchFamily="34" charset="0"/>
                  <a:ea typeface="Calibri" panose="020F0502020204030204" pitchFamily="34" charset="0"/>
                  <a:cs typeface="Calibri" panose="020F0502020204030204" pitchFamily="34" charset="0"/>
                </a:rPr>
                <a:t>(pravila, procjene i predviđanje)</a:t>
              </a:r>
              <a:endParaRPr lang="en-US" altLang="sr-Latn-RS" sz="1400" b="1" dirty="0">
                <a:latin typeface="Calibri" panose="020F0502020204030204" pitchFamily="34" charset="0"/>
                <a:ea typeface="Calibri" panose="020F0502020204030204" pitchFamily="34" charset="0"/>
                <a:cs typeface="Calibri" panose="020F0502020204030204" pitchFamily="34" charset="0"/>
              </a:endParaRPr>
            </a:p>
          </p:txBody>
        </p:sp>
        <p:sp>
          <p:nvSpPr>
            <p:cNvPr id="3106" name="Rectangle 31"/>
            <p:cNvSpPr>
              <a:spLocks noChangeArrowheads="1"/>
            </p:cNvSpPr>
            <p:nvPr/>
          </p:nvSpPr>
          <p:spPr bwMode="auto">
            <a:xfrm>
              <a:off x="5562600" y="3276600"/>
              <a:ext cx="2681288" cy="533400"/>
            </a:xfrm>
            <a:prstGeom prst="rect">
              <a:avLst/>
            </a:prstGeom>
            <a:solidFill>
              <a:srgbClr val="00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hr-HR" altLang="sr-Latn-RS" sz="1400" b="1">
                  <a:latin typeface="Calibri" panose="020F0502020204030204" pitchFamily="34" charset="0"/>
                  <a:ea typeface="Calibri" panose="020F0502020204030204" pitchFamily="34" charset="0"/>
                  <a:cs typeface="Calibri" panose="020F0502020204030204" pitchFamily="34" charset="0"/>
                </a:rPr>
                <a:t>Poboljšanja u gospodarenju</a:t>
              </a:r>
            </a:p>
            <a:p>
              <a:pPr algn="ctr" eaLnBrk="1" hangingPunct="1"/>
              <a:r>
                <a:rPr lang="hr-HR" altLang="sr-Latn-RS" sz="1400" b="1">
                  <a:latin typeface="Calibri" panose="020F0502020204030204" pitchFamily="34" charset="0"/>
                  <a:ea typeface="Calibri" panose="020F0502020204030204" pitchFamily="34" charset="0"/>
                  <a:cs typeface="Calibri" panose="020F0502020204030204" pitchFamily="34" charset="0"/>
                </a:rPr>
                <a:t>(znanje, odluke i mjere )</a:t>
              </a:r>
              <a:endParaRPr lang="en-US" altLang="sr-Latn-RS" sz="1400" b="1">
                <a:latin typeface="Calibri" panose="020F0502020204030204" pitchFamily="34" charset="0"/>
                <a:ea typeface="Calibri" panose="020F0502020204030204" pitchFamily="34" charset="0"/>
                <a:cs typeface="Calibri" panose="020F0502020204030204" pitchFamily="34" charset="0"/>
              </a:endParaRPr>
            </a:p>
          </p:txBody>
        </p:sp>
        <p:sp>
          <p:nvSpPr>
            <p:cNvPr id="3107" name="Rectangle 32"/>
            <p:cNvSpPr>
              <a:spLocks noChangeArrowheads="1"/>
            </p:cNvSpPr>
            <p:nvPr/>
          </p:nvSpPr>
          <p:spPr bwMode="auto">
            <a:xfrm>
              <a:off x="5562600" y="2590800"/>
              <a:ext cx="2681288" cy="533400"/>
            </a:xfrm>
            <a:prstGeom prst="rect">
              <a:avLst/>
            </a:prstGeom>
            <a:solidFill>
              <a:srgbClr val="FFFF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hr-HR" altLang="sr-Latn-RS" sz="1400" b="1">
                  <a:latin typeface="Calibri" panose="020F0502020204030204" pitchFamily="34" charset="0"/>
                  <a:ea typeface="Calibri" panose="020F0502020204030204" pitchFamily="34" charset="0"/>
                  <a:cs typeface="Calibri" panose="020F0502020204030204" pitchFamily="34" charset="0"/>
                </a:rPr>
                <a:t>Planiranje i primjena</a:t>
              </a:r>
              <a:endParaRPr lang="en-US" altLang="sr-Latn-RS" sz="1400" b="1">
                <a:latin typeface="Calibri" panose="020F0502020204030204" pitchFamily="34" charset="0"/>
                <a:ea typeface="Calibri" panose="020F0502020204030204" pitchFamily="34" charset="0"/>
                <a:cs typeface="Calibri" panose="020F0502020204030204" pitchFamily="34" charset="0"/>
              </a:endParaRPr>
            </a:p>
          </p:txBody>
        </p:sp>
      </p:grpSp>
      <p:sp>
        <p:nvSpPr>
          <p:cNvPr id="2" name="Rectangle 1"/>
          <p:cNvSpPr/>
          <p:nvPr/>
        </p:nvSpPr>
        <p:spPr>
          <a:xfrm>
            <a:off x="210048" y="4630425"/>
            <a:ext cx="8705850" cy="2062103"/>
          </a:xfrm>
          <a:prstGeom prst="rect">
            <a:avLst/>
          </a:prstGeom>
        </p:spPr>
        <p:txBody>
          <a:bodyPr wrap="square">
            <a:spAutoFit/>
          </a:bodyPr>
          <a:lstStyle/>
          <a:p>
            <a:pPr indent="361950"/>
            <a:r>
              <a:rPr lang="hr-HR" b="1" u="sng" dirty="0">
                <a:solidFill>
                  <a:srgbClr val="FF0000"/>
                </a:solidFill>
                <a:effectLst>
                  <a:outerShdw blurRad="38100" dist="38100" dir="2700000" algn="tl">
                    <a:srgbClr val="000000">
                      <a:alpha val="43137"/>
                    </a:srgbClr>
                  </a:outerShdw>
                </a:effectLst>
                <a:latin typeface="+mn-lt"/>
              </a:rPr>
              <a:t>Kontrola plodnosti tla</a:t>
            </a:r>
            <a:r>
              <a:rPr lang="hr-HR" b="1" dirty="0">
                <a:solidFill>
                  <a:srgbClr val="003300"/>
                </a:solidFill>
                <a:latin typeface="+mn-lt"/>
              </a:rPr>
              <a:t> podrazumijeva sustavno prikupljanje svih relevantnih fizikalno-kemijsko-bioloških podataka o tlu  (uključujući klimu) te njihovo korištenje za potrebe gnojidbe (doza, vrijeme i način uporabe), agrotehnike i popravke tala.</a:t>
            </a:r>
          </a:p>
          <a:p>
            <a:pPr indent="361950"/>
            <a:r>
              <a:rPr lang="hr-HR" i="1" dirty="0">
                <a:solidFill>
                  <a:srgbClr val="003300"/>
                </a:solidFill>
                <a:latin typeface="+mn-lt"/>
              </a:rPr>
              <a:t>Kontrola plodnosti doprinosi efikasnijoj uporabi mineralnih i organskih gnojiva, uklanjanju akutnih deficita hraniva, kemijskoj i fizikalnoj popravci tla, smanjenju ekološkog opterećenja, ekonomičnijoj proizvodnji, odnosno očuvanju i podizanju efektivne plodnosti tla čime su prirodi viši i stabilniji, te manje podložni promjenama pod utjecajem vremena. </a:t>
            </a:r>
            <a:endParaRPr lang="hr-HR" sz="2000" i="1" dirty="0">
              <a:solidFill>
                <a:srgbClr val="003300"/>
              </a:solidFill>
              <a:latin typeface="+mn-lt"/>
            </a:endParaRPr>
          </a:p>
        </p:txBody>
      </p:sp>
    </p:spTree>
    <p:extLst>
      <p:ext uri="{BB962C8B-B14F-4D97-AF65-F5344CB8AC3E}">
        <p14:creationId xmlns:p14="http://schemas.microsoft.com/office/powerpoint/2010/main" val="4047778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4994"/>
                                        </p:tgtEl>
                                        <p:attrNameLst>
                                          <p:attrName>style.visibility</p:attrName>
                                        </p:attrNameLst>
                                      </p:cBhvr>
                                      <p:to>
                                        <p:strVal val="visible"/>
                                      </p:to>
                                    </p:set>
                                    <p:anim calcmode="lin" valueType="num">
                                      <p:cBhvr>
                                        <p:cTn id="7" dur="1000" fill="hold"/>
                                        <p:tgtEl>
                                          <p:spTgt spid="84994"/>
                                        </p:tgtEl>
                                        <p:attrNameLst>
                                          <p:attrName>ppt_w</p:attrName>
                                        </p:attrNameLst>
                                      </p:cBhvr>
                                      <p:tavLst>
                                        <p:tav tm="0">
                                          <p:val>
                                            <p:fltVal val="0"/>
                                          </p:val>
                                        </p:tav>
                                        <p:tav tm="100000">
                                          <p:val>
                                            <p:strVal val="#ppt_w"/>
                                          </p:val>
                                        </p:tav>
                                      </p:tavLst>
                                    </p:anim>
                                    <p:anim calcmode="lin" valueType="num">
                                      <p:cBhvr>
                                        <p:cTn id="8" dur="1000" fill="hold"/>
                                        <p:tgtEl>
                                          <p:spTgt spid="84994"/>
                                        </p:tgtEl>
                                        <p:attrNameLst>
                                          <p:attrName>ppt_h</p:attrName>
                                        </p:attrNameLst>
                                      </p:cBhvr>
                                      <p:tavLst>
                                        <p:tav tm="0">
                                          <p:val>
                                            <p:fltVal val="0"/>
                                          </p:val>
                                        </p:tav>
                                        <p:tav tm="100000">
                                          <p:val>
                                            <p:strVal val="#ppt_h"/>
                                          </p:val>
                                        </p:tav>
                                      </p:tavLst>
                                    </p:anim>
                                    <p:anim calcmode="lin" valueType="num">
                                      <p:cBhvr>
                                        <p:cTn id="9" dur="1000" fill="hold"/>
                                        <p:tgtEl>
                                          <p:spTgt spid="84994"/>
                                        </p:tgtEl>
                                        <p:attrNameLst>
                                          <p:attrName>style.rotation</p:attrName>
                                        </p:attrNameLst>
                                      </p:cBhvr>
                                      <p:tavLst>
                                        <p:tav tm="0">
                                          <p:val>
                                            <p:fltVal val="90"/>
                                          </p:val>
                                        </p:tav>
                                        <p:tav tm="100000">
                                          <p:val>
                                            <p:fltVal val="0"/>
                                          </p:val>
                                        </p:tav>
                                      </p:tavLst>
                                    </p:anim>
                                    <p:animEffect transition="in" filter="fade">
                                      <p:cBhvr>
                                        <p:cTn id="10" dur="1000"/>
                                        <p:tgtEl>
                                          <p:spTgt spid="84994"/>
                                        </p:tgtEl>
                                      </p:cBhvr>
                                    </p:animEffect>
                                  </p:childTnLst>
                                </p:cTn>
                              </p:par>
                            </p:childTnLst>
                          </p:cTn>
                        </p:par>
                        <p:par>
                          <p:cTn id="11" fill="hold">
                            <p:stCondLst>
                              <p:cond delay="1000"/>
                            </p:stCondLst>
                            <p:childTnLst>
                              <p:par>
                                <p:cTn id="12" presetID="53" presetClass="entr" presetSubtype="16" fill="hold" nodeType="afterEffect">
                                  <p:stCondLst>
                                    <p:cond delay="1000"/>
                                  </p:stCondLst>
                                  <p:childTnLst>
                                    <p:set>
                                      <p:cBhvr>
                                        <p:cTn id="13" dur="1" fill="hold">
                                          <p:stCondLst>
                                            <p:cond delay="0"/>
                                          </p:stCondLst>
                                        </p:cTn>
                                        <p:tgtEl>
                                          <p:spTgt spid="3076"/>
                                        </p:tgtEl>
                                        <p:attrNameLst>
                                          <p:attrName>style.visibility</p:attrName>
                                        </p:attrNameLst>
                                      </p:cBhvr>
                                      <p:to>
                                        <p:strVal val="visible"/>
                                      </p:to>
                                    </p:set>
                                    <p:anim calcmode="lin" valueType="num">
                                      <p:cBhvr>
                                        <p:cTn id="14" dur="1000" fill="hold"/>
                                        <p:tgtEl>
                                          <p:spTgt spid="3076"/>
                                        </p:tgtEl>
                                        <p:attrNameLst>
                                          <p:attrName>ppt_w</p:attrName>
                                        </p:attrNameLst>
                                      </p:cBhvr>
                                      <p:tavLst>
                                        <p:tav tm="0">
                                          <p:val>
                                            <p:fltVal val="0"/>
                                          </p:val>
                                        </p:tav>
                                        <p:tav tm="100000">
                                          <p:val>
                                            <p:strVal val="#ppt_w"/>
                                          </p:val>
                                        </p:tav>
                                      </p:tavLst>
                                    </p:anim>
                                    <p:anim calcmode="lin" valueType="num">
                                      <p:cBhvr>
                                        <p:cTn id="15" dur="1000" fill="hold"/>
                                        <p:tgtEl>
                                          <p:spTgt spid="3076"/>
                                        </p:tgtEl>
                                        <p:attrNameLst>
                                          <p:attrName>ppt_h</p:attrName>
                                        </p:attrNameLst>
                                      </p:cBhvr>
                                      <p:tavLst>
                                        <p:tav tm="0">
                                          <p:val>
                                            <p:fltVal val="0"/>
                                          </p:val>
                                        </p:tav>
                                        <p:tav tm="100000">
                                          <p:val>
                                            <p:strVal val="#ppt_h"/>
                                          </p:val>
                                        </p:tav>
                                      </p:tavLst>
                                    </p:anim>
                                    <p:animEffect transition="in" filter="fade">
                                      <p:cBhvr>
                                        <p:cTn id="16" dur="1000"/>
                                        <p:tgtEl>
                                          <p:spTgt spid="307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additive="base">
                                        <p:cTn id="2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 calcmode="lin" valueType="num">
                                      <p:cBhvr additive="base">
                                        <p:cTn id="2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7504" y="116632"/>
            <a:ext cx="8928992" cy="6624736"/>
          </a:xfrm>
        </p:spPr>
        <p:txBody>
          <a:bodyPr/>
          <a:lstStyle/>
          <a:p>
            <a:pPr marL="0" indent="360000">
              <a:lnSpc>
                <a:spcPct val="90000"/>
              </a:lnSpc>
              <a:buNone/>
            </a:pPr>
            <a:r>
              <a:rPr lang="hr-HR" sz="2600" b="1" u="sng" dirty="0">
                <a:solidFill>
                  <a:srgbClr val="003300"/>
                </a:solidFill>
                <a:effectLst>
                  <a:outerShdw blurRad="38100" dist="38100" dir="2700000" algn="tl">
                    <a:srgbClr val="000000">
                      <a:alpha val="43137"/>
                    </a:srgbClr>
                  </a:outerShdw>
                </a:effectLst>
              </a:rPr>
              <a:t>Kontrola plodnosti tla</a:t>
            </a:r>
            <a:r>
              <a:rPr lang="hr-HR" sz="2600" dirty="0">
                <a:solidFill>
                  <a:srgbClr val="003300"/>
                </a:solidFill>
              </a:rPr>
              <a:t> osnovni je preduvjet za održivo upravljanje zemljištem i </a:t>
            </a:r>
            <a:r>
              <a:rPr lang="hr-HR" sz="2600" b="1" i="1" dirty="0">
                <a:solidFill>
                  <a:srgbClr val="003300"/>
                </a:solidFill>
              </a:rPr>
              <a:t>strateška komponenta održivog razvoja</a:t>
            </a:r>
            <a:r>
              <a:rPr lang="hr-HR" sz="2600" dirty="0">
                <a:solidFill>
                  <a:srgbClr val="003300"/>
                </a:solidFill>
              </a:rPr>
              <a:t>. Kako je naša biljna proizvodnja još uvijek pretežito primarnog karaktera, kvaliteta života kao i mogućnost ekonomskog napretka poljoprivrednih proizvođača izravno je povezana s plodnosti tla i veličinom zemljišnih resursa.</a:t>
            </a:r>
          </a:p>
          <a:p>
            <a:pPr marL="0" indent="360000">
              <a:lnSpc>
                <a:spcPct val="90000"/>
              </a:lnSpc>
              <a:buNone/>
            </a:pPr>
            <a:r>
              <a:rPr lang="hr-HR" sz="2600" b="1" i="1" dirty="0">
                <a:solidFill>
                  <a:srgbClr val="003300"/>
                </a:solidFill>
              </a:rPr>
              <a:t>Rast proizvodnje hrane po jedinici površine uz zadržavanje i povećanje ekoloških funkcija zemljišta je moguć, ali samo ako se zemljišni resursi koriste na odgovarajući način, a za takav odgovoran pristup potrebno je znanje proizvođača, pomoć i učinkovit nadzor države.</a:t>
            </a:r>
          </a:p>
          <a:p>
            <a:pPr marL="0" indent="360000">
              <a:lnSpc>
                <a:spcPct val="90000"/>
              </a:lnSpc>
              <a:buNone/>
            </a:pPr>
            <a:r>
              <a:rPr lang="hr-HR" sz="2600" dirty="0">
                <a:solidFill>
                  <a:srgbClr val="003300"/>
                </a:solidFill>
              </a:rPr>
              <a:t>Za uređeni, efikasan sustav kontrole plodnosti tla veoma je važan izbor odgovarajuće laboratorijske metode kojom se pouzdano mogu utvrditi </a:t>
            </a:r>
            <a:r>
              <a:rPr lang="hr-HR" sz="2600" b="1" i="1" u="sng" dirty="0">
                <a:solidFill>
                  <a:srgbClr val="003300"/>
                </a:solidFill>
              </a:rPr>
              <a:t>indikatori (pokazatelji) plodnost</a:t>
            </a:r>
            <a:r>
              <a:rPr lang="hr-HR" sz="2600" dirty="0">
                <a:solidFill>
                  <a:srgbClr val="003300"/>
                </a:solidFill>
              </a:rPr>
              <a:t>i, ali još je važnije da se na cijelom prostoru jedne države koristi standardna metodologija kako bi rezultati upućivali na trend promjene plodnosti zbog promjena agrotehnike, kultivara, klime i dr.) te tako bili usporedivi.</a:t>
            </a:r>
          </a:p>
          <a:p>
            <a:pPr marL="0" indent="360000">
              <a:lnSpc>
                <a:spcPct val="90000"/>
              </a:lnSpc>
              <a:buNone/>
            </a:pPr>
            <a:endParaRPr lang="hr-HR" sz="2600" dirty="0">
              <a:solidFill>
                <a:srgbClr val="003300"/>
              </a:solidFill>
            </a:endParaRPr>
          </a:p>
        </p:txBody>
      </p:sp>
    </p:spTree>
    <p:extLst>
      <p:ext uri="{BB962C8B-B14F-4D97-AF65-F5344CB8AC3E}">
        <p14:creationId xmlns:p14="http://schemas.microsoft.com/office/powerpoint/2010/main" val="2721483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99227"/>
            <a:ext cx="8991600" cy="6758773"/>
          </a:xfrm>
          <a:prstGeom prst="rect">
            <a:avLst/>
          </a:prstGeom>
        </p:spPr>
        <p:txBody>
          <a:bodyPr>
            <a:spAutoFit/>
          </a:bodyPr>
          <a:lstStyle/>
          <a:p>
            <a:pPr algn="ctr" defTabSz="542925">
              <a:lnSpc>
                <a:spcPct val="95000"/>
              </a:lnSpc>
            </a:pPr>
            <a:r>
              <a:rPr lang="hr-HR" sz="3200" b="1" dirty="0">
                <a:solidFill>
                  <a:srgbClr val="6633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Ključni</a:t>
            </a:r>
            <a:r>
              <a:rPr lang="en-US" sz="3200" b="1" dirty="0">
                <a:solidFill>
                  <a:srgbClr val="6633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 </a:t>
            </a:r>
            <a:r>
              <a:rPr lang="hr-HR" sz="3200" b="1" dirty="0">
                <a:solidFill>
                  <a:srgbClr val="6633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atributi biljne produkcije</a:t>
            </a:r>
          </a:p>
          <a:p>
            <a:pPr defTabSz="542925">
              <a:lnSpc>
                <a:spcPct val="95000"/>
              </a:lnSpc>
            </a:pPr>
            <a:r>
              <a:rPr lang="hr-HR" sz="2000" b="1" dirty="0">
                <a:solidFill>
                  <a:srgbClr val="FF0000"/>
                </a:solidFill>
                <a:effectLst>
                  <a:outerShdw blurRad="38100" dist="38100" dir="2700000" algn="tl">
                    <a:srgbClr val="000000">
                      <a:alpha val="43137"/>
                    </a:srgbClr>
                  </a:outerShdw>
                </a:effectLst>
                <a:latin typeface="Calibri" pitchFamily="34" charset="0"/>
              </a:rPr>
              <a:t>1. </a:t>
            </a:r>
            <a:r>
              <a:rPr lang="hr-HR" sz="2000" b="1" u="sng" dirty="0">
                <a:solidFill>
                  <a:srgbClr val="FF0000"/>
                </a:solidFill>
                <a:effectLst>
                  <a:outerShdw blurRad="38100" dist="38100" dir="2700000" algn="tl">
                    <a:srgbClr val="000000">
                      <a:alpha val="43137"/>
                    </a:srgbClr>
                  </a:outerShdw>
                </a:effectLst>
                <a:latin typeface="Calibri" pitchFamily="34" charset="0"/>
              </a:rPr>
              <a:t>Biološko-ekološki aspekt</a:t>
            </a:r>
          </a:p>
          <a:p>
            <a:pPr marL="539750" lvl="1" indent="-274638" defTabSz="542925">
              <a:lnSpc>
                <a:spcPct val="95000"/>
              </a:lnSpc>
              <a:buFontTx/>
              <a:buAutoNum type="alphaLcParenR"/>
            </a:pPr>
            <a:r>
              <a:rPr lang="hr-HR" sz="1400" b="1" i="1" u="sng" dirty="0">
                <a:solidFill>
                  <a:srgbClr val="663300"/>
                </a:solidFill>
                <a:effectLst>
                  <a:outerShdw blurRad="38100" dist="38100" dir="2700000" algn="tl">
                    <a:srgbClr val="000000">
                      <a:alpha val="43137"/>
                    </a:srgbClr>
                  </a:outerShdw>
                </a:effectLst>
                <a:latin typeface="Calibri" pitchFamily="34" charset="0"/>
              </a:rPr>
              <a:t>Analiza tla</a:t>
            </a:r>
          </a:p>
          <a:p>
            <a:pPr marL="714375" lvl="2" indent="-171450" defTabSz="542925">
              <a:lnSpc>
                <a:spcPct val="95000"/>
              </a:lnSpc>
              <a:buFontTx/>
              <a:buAutoNum type="arabicPeriod"/>
            </a:pPr>
            <a:r>
              <a:rPr lang="hr-HR" sz="1400" b="1" i="1" dirty="0">
                <a:solidFill>
                  <a:srgbClr val="663300"/>
                </a:solidFill>
                <a:effectLst>
                  <a:outerShdw blurRad="38100" dist="38100" dir="2700000" algn="tl">
                    <a:srgbClr val="000000">
                      <a:alpha val="43137"/>
                    </a:srgbClr>
                  </a:outerShdw>
                </a:effectLst>
                <a:latin typeface="Calibri" pitchFamily="34" charset="0"/>
              </a:rPr>
              <a:t>uzorkovanje</a:t>
            </a:r>
            <a:r>
              <a:rPr lang="hr-HR" sz="1400" b="1" i="1" dirty="0">
                <a:solidFill>
                  <a:srgbClr val="663300"/>
                </a:solidFill>
                <a:effectLst>
                  <a:outerShdw blurRad="38100" dist="38100" dir="2700000" algn="tl">
                    <a:srgbClr val="000000"/>
                  </a:outerShdw>
                </a:effectLst>
                <a:latin typeface="Calibri" pitchFamily="34" charset="0"/>
              </a:rPr>
              <a:t> </a:t>
            </a:r>
            <a:r>
              <a:rPr lang="hr-HR" sz="1400" b="1" dirty="0">
                <a:solidFill>
                  <a:srgbClr val="663300"/>
                </a:solidFill>
                <a:latin typeface="Calibri" pitchFamily="34" charset="0"/>
              </a:rPr>
              <a:t>(način, dubina, prosječni uzorak, GPS &amp; benchmark, pedološki profili i dr.)</a:t>
            </a:r>
          </a:p>
          <a:p>
            <a:pPr marL="714375" lvl="2" indent="-171450" defTabSz="542925">
              <a:lnSpc>
                <a:spcPct val="95000"/>
              </a:lnSpc>
              <a:buFontTx/>
              <a:buAutoNum type="arabicPeriod"/>
            </a:pPr>
            <a:r>
              <a:rPr lang="hr-HR" sz="1400" b="1" i="1" dirty="0">
                <a:solidFill>
                  <a:srgbClr val="663300"/>
                </a:solidFill>
                <a:effectLst>
                  <a:outerShdw blurRad="38100" dist="38100" dir="2700000" algn="tl">
                    <a:srgbClr val="000000">
                      <a:alpha val="43137"/>
                    </a:srgbClr>
                  </a:outerShdw>
                </a:effectLst>
                <a:latin typeface="Calibri" pitchFamily="34" charset="0"/>
              </a:rPr>
              <a:t>laboratorijske (standardne) metode</a:t>
            </a:r>
            <a:r>
              <a:rPr lang="hr-HR" sz="1400" b="1" dirty="0">
                <a:solidFill>
                  <a:srgbClr val="663300"/>
                </a:solidFill>
                <a:effectLst>
                  <a:outerShdw blurRad="38100" dist="38100" dir="2700000" algn="tl">
                    <a:srgbClr val="000000">
                      <a:alpha val="43137"/>
                    </a:srgbClr>
                  </a:outerShdw>
                </a:effectLst>
                <a:latin typeface="Calibri" pitchFamily="34" charset="0"/>
              </a:rPr>
              <a:t> </a:t>
            </a:r>
            <a:r>
              <a:rPr lang="hr-HR" sz="1400" b="1" dirty="0">
                <a:solidFill>
                  <a:srgbClr val="663300"/>
                </a:solidFill>
                <a:latin typeface="Calibri" pitchFamily="34" charset="0"/>
              </a:rPr>
              <a:t>(bioraspoloživost hraniva, kemijska svojstva tla i dr.)</a:t>
            </a:r>
          </a:p>
          <a:p>
            <a:pPr marL="714375" lvl="2" indent="-171450" defTabSz="542925">
              <a:lnSpc>
                <a:spcPct val="95000"/>
              </a:lnSpc>
              <a:buFontTx/>
              <a:buAutoNum type="arabicPeriod"/>
            </a:pPr>
            <a:r>
              <a:rPr lang="hr-HR" sz="1400" b="1" i="1" dirty="0">
                <a:solidFill>
                  <a:srgbClr val="663300"/>
                </a:solidFill>
                <a:effectLst>
                  <a:outerShdw blurRad="38100" dist="38100" dir="2700000" algn="tl">
                    <a:srgbClr val="000000">
                      <a:alpha val="43137"/>
                    </a:srgbClr>
                  </a:outerShdw>
                </a:effectLst>
                <a:latin typeface="Calibri" pitchFamily="34" charset="0"/>
              </a:rPr>
              <a:t>interpretacija rezultata </a:t>
            </a:r>
            <a:r>
              <a:rPr lang="hr-HR" sz="1400" b="1" dirty="0">
                <a:solidFill>
                  <a:srgbClr val="663300"/>
                </a:solidFill>
                <a:latin typeface="Calibri" pitchFamily="34" charset="0"/>
              </a:rPr>
              <a:t>(„napamet”, iskustveno, tablično, računalno, multidisciplinarno, geostatistički...)</a:t>
            </a:r>
          </a:p>
          <a:p>
            <a:pPr marL="542925" lvl="2" indent="-276225" defTabSz="542925">
              <a:lnSpc>
                <a:spcPct val="95000"/>
              </a:lnSpc>
              <a:buFontTx/>
              <a:buAutoNum type="alphaLcParenR" startAt="2"/>
            </a:pPr>
            <a:r>
              <a:rPr lang="hr-HR" sz="1400" b="1" i="1" u="sng" dirty="0">
                <a:solidFill>
                  <a:srgbClr val="663300"/>
                </a:solidFill>
                <a:effectLst>
                  <a:outerShdw blurRad="38100" dist="38100" dir="2700000" algn="tl">
                    <a:srgbClr val="000000">
                      <a:alpha val="43137"/>
                    </a:srgbClr>
                  </a:outerShdw>
                </a:effectLst>
                <a:latin typeface="Calibri" pitchFamily="34" charset="0"/>
              </a:rPr>
              <a:t>Dopunske informacije</a:t>
            </a:r>
          </a:p>
          <a:p>
            <a:pPr marL="714375" lvl="3" indent="-174625" defTabSz="542925">
              <a:lnSpc>
                <a:spcPct val="95000"/>
              </a:lnSpc>
              <a:buFontTx/>
              <a:buAutoNum type="arabicPeriod"/>
            </a:pPr>
            <a:r>
              <a:rPr lang="hr-HR" sz="1400" b="1" i="1" dirty="0">
                <a:solidFill>
                  <a:srgbClr val="663300"/>
                </a:solidFill>
                <a:effectLst>
                  <a:outerShdw blurRad="38100" dist="38100" dir="2700000" algn="tl">
                    <a:srgbClr val="000000">
                      <a:alpha val="43137"/>
                    </a:srgbClr>
                  </a:outerShdw>
                </a:effectLst>
                <a:latin typeface="Calibri" pitchFamily="34" charset="0"/>
              </a:rPr>
              <a:t>predkultura i njezin prinos</a:t>
            </a:r>
          </a:p>
          <a:p>
            <a:pPr marL="714375" lvl="3" indent="-174625" defTabSz="542925">
              <a:lnSpc>
                <a:spcPct val="95000"/>
              </a:lnSpc>
              <a:buFontTx/>
              <a:buAutoNum type="arabicPeriod"/>
            </a:pPr>
            <a:r>
              <a:rPr lang="hr-HR" sz="1400" b="1" i="1" dirty="0">
                <a:solidFill>
                  <a:srgbClr val="663300"/>
                </a:solidFill>
                <a:effectLst>
                  <a:outerShdw blurRad="38100" dist="38100" dir="2700000" algn="tl">
                    <a:srgbClr val="000000">
                      <a:alpha val="43137"/>
                    </a:srgbClr>
                  </a:outerShdw>
                </a:effectLst>
                <a:latin typeface="Calibri" pitchFamily="34" charset="0"/>
              </a:rPr>
              <a:t>pedo-fizikalna svojstva </a:t>
            </a:r>
            <a:r>
              <a:rPr lang="hr-HR" sz="1400" b="1" dirty="0">
                <a:solidFill>
                  <a:srgbClr val="663300"/>
                </a:solidFill>
                <a:latin typeface="Calibri" pitchFamily="34" charset="0"/>
              </a:rPr>
              <a:t>(struktura, zbijenost, gustoća tla, mehanički sastav, vodno-zračne konstante i dr.)</a:t>
            </a:r>
          </a:p>
          <a:p>
            <a:pPr marL="714375" lvl="3" indent="-174625" defTabSz="542925">
              <a:lnSpc>
                <a:spcPct val="95000"/>
              </a:lnSpc>
              <a:buFontTx/>
              <a:buAutoNum type="arabicPeriod"/>
            </a:pPr>
            <a:r>
              <a:rPr lang="hr-HR" sz="1400" b="1" i="1" dirty="0">
                <a:solidFill>
                  <a:srgbClr val="663300"/>
                </a:solidFill>
                <a:effectLst>
                  <a:outerShdw blurRad="38100" dist="38100" dir="2700000" algn="tl">
                    <a:srgbClr val="000000">
                      <a:alpha val="43137"/>
                    </a:srgbClr>
                  </a:outerShdw>
                </a:effectLst>
                <a:latin typeface="Calibri" pitchFamily="34" charset="0"/>
              </a:rPr>
              <a:t>organska tvar </a:t>
            </a:r>
            <a:r>
              <a:rPr lang="hr-HR" sz="1400" b="1" dirty="0">
                <a:solidFill>
                  <a:srgbClr val="663300"/>
                </a:solidFill>
                <a:latin typeface="Calibri" pitchFamily="34" charset="0"/>
              </a:rPr>
              <a:t>(org. gnojidba, količina i vrsta žet. ostataka, pH, p</a:t>
            </a:r>
            <a:r>
              <a:rPr lang="el-GR" sz="1400" b="1" dirty="0">
                <a:solidFill>
                  <a:srgbClr val="663300"/>
                </a:solidFill>
                <a:latin typeface="Calibri" pitchFamily="34" charset="0"/>
              </a:rPr>
              <a:t>Ԑ</a:t>
            </a:r>
            <a:r>
              <a:rPr lang="hr-HR" sz="1400" b="1" dirty="0">
                <a:solidFill>
                  <a:srgbClr val="663300"/>
                </a:solidFill>
                <a:latin typeface="Calibri" pitchFamily="34" charset="0"/>
              </a:rPr>
              <a:t>, pN</a:t>
            </a:r>
            <a:r>
              <a:rPr lang="hr-HR" sz="1400" b="1" baseline="-25000" dirty="0">
                <a:solidFill>
                  <a:srgbClr val="663300"/>
                </a:solidFill>
                <a:latin typeface="Calibri" pitchFamily="34" charset="0"/>
              </a:rPr>
              <a:t>min</a:t>
            </a:r>
            <a:r>
              <a:rPr lang="hr-HR" sz="1400" b="1" dirty="0">
                <a:solidFill>
                  <a:srgbClr val="663300"/>
                </a:solidFill>
                <a:latin typeface="Calibri" pitchFamily="34" charset="0"/>
              </a:rPr>
              <a:t>)</a:t>
            </a:r>
            <a:endParaRPr lang="hr-HR" sz="1400" b="1" dirty="0">
              <a:solidFill>
                <a:srgbClr val="663300"/>
              </a:solidFill>
              <a:effectLst>
                <a:outerShdw blurRad="38100" dist="38100" dir="2700000" algn="tl">
                  <a:srgbClr val="000000"/>
                </a:outerShdw>
              </a:effectLst>
              <a:latin typeface="Calibri" pitchFamily="34" charset="0"/>
            </a:endParaRPr>
          </a:p>
          <a:p>
            <a:pPr marL="714375" lvl="3" indent="-174625" defTabSz="542925">
              <a:lnSpc>
                <a:spcPct val="95000"/>
              </a:lnSpc>
              <a:buFontTx/>
              <a:buAutoNum type="arabicPeriod"/>
            </a:pPr>
            <a:r>
              <a:rPr lang="hr-HR" sz="1400" b="1" i="1" dirty="0">
                <a:solidFill>
                  <a:srgbClr val="663300"/>
                </a:solidFill>
                <a:effectLst>
                  <a:outerShdw blurRad="38100" dist="38100" dir="2700000" algn="tl">
                    <a:srgbClr val="000000">
                      <a:alpha val="43137"/>
                    </a:srgbClr>
                  </a:outerShdw>
                </a:effectLst>
                <a:latin typeface="Calibri" pitchFamily="34" charset="0"/>
              </a:rPr>
              <a:t>biološka svojstva tla</a:t>
            </a:r>
            <a:r>
              <a:rPr lang="hr-HR" sz="1400" b="1" i="1" dirty="0">
                <a:solidFill>
                  <a:srgbClr val="663300"/>
                </a:solidFill>
                <a:latin typeface="Calibri" pitchFamily="34" charset="0"/>
              </a:rPr>
              <a:t> </a:t>
            </a:r>
            <a:r>
              <a:rPr lang="hr-HR" sz="1400" b="1" dirty="0">
                <a:solidFill>
                  <a:srgbClr val="663300"/>
                </a:solidFill>
                <a:latin typeface="Calibri" pitchFamily="34" charset="0"/>
              </a:rPr>
              <a:t>(biogenost, disanje tla i dr.)</a:t>
            </a:r>
          </a:p>
          <a:p>
            <a:pPr marL="714375" lvl="3" indent="-174625" defTabSz="542925">
              <a:lnSpc>
                <a:spcPct val="95000"/>
              </a:lnSpc>
              <a:buFontTx/>
              <a:buAutoNum type="arabicPeriod"/>
            </a:pPr>
            <a:r>
              <a:rPr lang="hr-HR" sz="1400" b="1" i="1" dirty="0">
                <a:solidFill>
                  <a:srgbClr val="663300"/>
                </a:solidFill>
                <a:effectLst>
                  <a:outerShdw blurRad="38100" dist="38100" dir="2700000" algn="tl">
                    <a:srgbClr val="000000">
                      <a:alpha val="43137"/>
                    </a:srgbClr>
                  </a:outerShdw>
                </a:effectLst>
                <a:latin typeface="Calibri" pitchFamily="34" charset="0"/>
              </a:rPr>
              <a:t>zelena gnojidba</a:t>
            </a:r>
            <a:r>
              <a:rPr lang="hr-HR" sz="1400" b="1" i="1" dirty="0">
                <a:solidFill>
                  <a:srgbClr val="663300"/>
                </a:solidFill>
                <a:effectLst>
                  <a:outerShdw blurRad="38100" dist="38100" dir="2700000" algn="tl">
                    <a:srgbClr val="000000"/>
                  </a:outerShdw>
                </a:effectLst>
                <a:latin typeface="Calibri" pitchFamily="34" charset="0"/>
              </a:rPr>
              <a:t> </a:t>
            </a:r>
            <a:r>
              <a:rPr lang="hr-HR" sz="1400" b="1" dirty="0">
                <a:solidFill>
                  <a:srgbClr val="663300"/>
                </a:solidFill>
                <a:latin typeface="Calibri" pitchFamily="34" charset="0"/>
              </a:rPr>
              <a:t>(vrsta, vrijeme zaoravanja i masa siderata, pokrovni usjevi, organska gnojidba)</a:t>
            </a:r>
          </a:p>
          <a:p>
            <a:pPr marL="714375" lvl="3" indent="-174625" defTabSz="542925">
              <a:lnSpc>
                <a:spcPct val="95000"/>
              </a:lnSpc>
              <a:buFontTx/>
              <a:buAutoNum type="arabicPeriod"/>
            </a:pPr>
            <a:r>
              <a:rPr lang="hr-HR" sz="1400" b="1" i="1" dirty="0">
                <a:solidFill>
                  <a:srgbClr val="663300"/>
                </a:solidFill>
                <a:effectLst>
                  <a:outerShdw blurRad="38100" dist="38100" dir="2700000" algn="tl">
                    <a:srgbClr val="000000">
                      <a:alpha val="43137"/>
                    </a:srgbClr>
                  </a:outerShdw>
                </a:effectLst>
                <a:latin typeface="Calibri" pitchFamily="34" charset="0"/>
              </a:rPr>
              <a:t>uređenost zemljišta </a:t>
            </a:r>
            <a:r>
              <a:rPr lang="hr-HR" sz="1400" b="1" dirty="0">
                <a:solidFill>
                  <a:srgbClr val="663300"/>
                </a:solidFill>
                <a:latin typeface="Calibri" pitchFamily="34" charset="0"/>
              </a:rPr>
              <a:t>(odvodnja, navodnjavanje, homogenost, biogenost, nagib i dr.)</a:t>
            </a:r>
          </a:p>
          <a:p>
            <a:pPr marL="714375" lvl="3" indent="-174625" defTabSz="542925">
              <a:lnSpc>
                <a:spcPct val="95000"/>
              </a:lnSpc>
              <a:buFontTx/>
              <a:buAutoNum type="arabicPeriod"/>
            </a:pPr>
            <a:r>
              <a:rPr lang="hr-HR" sz="1400" b="1" i="1" dirty="0">
                <a:solidFill>
                  <a:srgbClr val="663300"/>
                </a:solidFill>
                <a:effectLst>
                  <a:outerShdw blurRad="38100" dist="38100" dir="2700000" algn="tl">
                    <a:srgbClr val="000000">
                      <a:alpha val="43137"/>
                    </a:srgbClr>
                  </a:outerShdw>
                </a:effectLst>
                <a:latin typeface="Calibri" pitchFamily="34" charset="0"/>
              </a:rPr>
              <a:t>klimatološki podaci </a:t>
            </a:r>
            <a:r>
              <a:rPr lang="hr-HR" sz="1400" b="1" dirty="0">
                <a:solidFill>
                  <a:srgbClr val="663300"/>
                </a:solidFill>
                <a:latin typeface="Calibri" pitchFamily="34" charset="0"/>
              </a:rPr>
              <a:t>(oborine, prosj., min. i max. temp., mraz, suma akt. temp., nadm. visina, ekspozicija i dr.)</a:t>
            </a:r>
          </a:p>
          <a:p>
            <a:pPr marL="714375" lvl="3" indent="-174625" defTabSz="542925">
              <a:lnSpc>
                <a:spcPct val="95000"/>
              </a:lnSpc>
              <a:buFontTx/>
              <a:buAutoNum type="arabicPeriod"/>
            </a:pPr>
            <a:r>
              <a:rPr lang="hr-HR" sz="1400" b="1" i="1" dirty="0">
                <a:solidFill>
                  <a:srgbClr val="663300"/>
                </a:solidFill>
                <a:effectLst>
                  <a:outerShdw blurRad="38100" dist="38100" dir="2700000" algn="tl">
                    <a:srgbClr val="000000">
                      <a:alpha val="43137"/>
                    </a:srgbClr>
                  </a:outerShdw>
                </a:effectLst>
                <a:latin typeface="Calibri" pitchFamily="34" charset="0"/>
              </a:rPr>
              <a:t>tip tla </a:t>
            </a:r>
            <a:r>
              <a:rPr lang="hr-HR" sz="1400" b="1" dirty="0">
                <a:solidFill>
                  <a:srgbClr val="663300"/>
                </a:solidFill>
                <a:latin typeface="Calibri" pitchFamily="34" charset="0"/>
              </a:rPr>
              <a:t>(dubina soluma, skelet, infiltracija vode, matični supstrat, podzemna voda i dr.)</a:t>
            </a:r>
          </a:p>
          <a:p>
            <a:pPr marL="542925" lvl="3" indent="-276225" defTabSz="542925">
              <a:lnSpc>
                <a:spcPct val="95000"/>
              </a:lnSpc>
              <a:buFontTx/>
              <a:buAutoNum type="alphaLcParenR" startAt="3"/>
            </a:pPr>
            <a:r>
              <a:rPr lang="hr-HR" sz="1400" b="1" i="1" u="sng" dirty="0">
                <a:solidFill>
                  <a:srgbClr val="663300"/>
                </a:solidFill>
                <a:effectLst>
                  <a:outerShdw blurRad="38100" dist="38100" dir="2700000" algn="tl">
                    <a:srgbClr val="000000">
                      <a:alpha val="43137"/>
                    </a:srgbClr>
                  </a:outerShdw>
                </a:effectLst>
                <a:latin typeface="Calibri" pitchFamily="34" charset="0"/>
              </a:rPr>
              <a:t>Mogući prinos</a:t>
            </a:r>
          </a:p>
          <a:p>
            <a:pPr marL="714375" lvl="4" indent="-174625" defTabSz="542925">
              <a:lnSpc>
                <a:spcPct val="95000"/>
              </a:lnSpc>
              <a:buFontTx/>
              <a:buAutoNum type="arabicPeriod"/>
            </a:pPr>
            <a:r>
              <a:rPr lang="hr-HR" sz="1400" b="1" i="1" dirty="0">
                <a:solidFill>
                  <a:srgbClr val="663300"/>
                </a:solidFill>
                <a:effectLst>
                  <a:outerShdw blurRad="38100" dist="38100" dir="2700000" algn="tl">
                    <a:srgbClr val="000000">
                      <a:alpha val="43137"/>
                    </a:srgbClr>
                  </a:outerShdw>
                </a:effectLst>
                <a:latin typeface="Calibri" pitchFamily="34" charset="0"/>
              </a:rPr>
              <a:t>dosadašnja visina prinosa </a:t>
            </a:r>
            <a:r>
              <a:rPr lang="hr-HR" sz="1400" b="1" dirty="0">
                <a:solidFill>
                  <a:srgbClr val="663300"/>
                </a:solidFill>
                <a:latin typeface="Calibri" pitchFamily="34" charset="0"/>
              </a:rPr>
              <a:t>(višegodišnje preporuke gnojidbe i prinosi)</a:t>
            </a:r>
            <a:endParaRPr lang="hr-HR" sz="1400" b="1" dirty="0">
              <a:solidFill>
                <a:srgbClr val="663300"/>
              </a:solidFill>
              <a:effectLst>
                <a:outerShdw blurRad="38100" dist="38100" dir="2700000" algn="tl">
                  <a:srgbClr val="000000"/>
                </a:outerShdw>
              </a:effectLst>
              <a:latin typeface="Calibri" pitchFamily="34" charset="0"/>
            </a:endParaRPr>
          </a:p>
          <a:p>
            <a:pPr marL="714375" lvl="4" indent="-174625" defTabSz="542925">
              <a:lnSpc>
                <a:spcPct val="95000"/>
              </a:lnSpc>
              <a:buFontTx/>
              <a:buAutoNum type="arabicPeriod"/>
            </a:pPr>
            <a:r>
              <a:rPr lang="hr-HR" sz="1400" b="1" i="1" dirty="0">
                <a:solidFill>
                  <a:srgbClr val="663300"/>
                </a:solidFill>
                <a:effectLst>
                  <a:outerShdw blurRad="38100" dist="38100" dir="2700000" algn="tl">
                    <a:srgbClr val="000000">
                      <a:alpha val="43137"/>
                    </a:srgbClr>
                  </a:outerShdw>
                </a:effectLst>
                <a:latin typeface="Calibri" pitchFamily="34" charset="0"/>
              </a:rPr>
              <a:t>bilanca (management) hraniva </a:t>
            </a:r>
            <a:r>
              <a:rPr lang="hr-HR" sz="1400" b="1" dirty="0">
                <a:solidFill>
                  <a:srgbClr val="663300"/>
                </a:solidFill>
                <a:latin typeface="Calibri" pitchFamily="34" charset="0"/>
              </a:rPr>
              <a:t>(dobra polj. praksa, EU i dr.)</a:t>
            </a:r>
          </a:p>
          <a:p>
            <a:pPr marL="714375" lvl="4" indent="-174625" defTabSz="542925">
              <a:lnSpc>
                <a:spcPct val="95000"/>
              </a:lnSpc>
              <a:buFontTx/>
              <a:buAutoNum type="arabicPeriod"/>
            </a:pPr>
            <a:r>
              <a:rPr lang="hr-HR" sz="1400" b="1" i="1" dirty="0">
                <a:solidFill>
                  <a:srgbClr val="663300"/>
                </a:solidFill>
                <a:effectLst>
                  <a:outerShdw blurRad="38100" dist="38100" dir="2700000" algn="tl">
                    <a:srgbClr val="000000">
                      <a:alpha val="43137"/>
                    </a:srgbClr>
                  </a:outerShdw>
                </a:effectLst>
                <a:latin typeface="Calibri" pitchFamily="34" charset="0"/>
              </a:rPr>
              <a:t>relativna pogodnost zemljišta za određenu primarnu produkciju</a:t>
            </a:r>
          </a:p>
          <a:p>
            <a:pPr marL="714375" lvl="4" indent="-174625" defTabSz="542925">
              <a:lnSpc>
                <a:spcPct val="95000"/>
              </a:lnSpc>
              <a:buFontTx/>
              <a:buAutoNum type="arabicPeriod"/>
            </a:pPr>
            <a:r>
              <a:rPr lang="hr-HR" sz="1400" b="1" i="1" dirty="0">
                <a:solidFill>
                  <a:srgbClr val="663300"/>
                </a:solidFill>
                <a:effectLst>
                  <a:outerShdw blurRad="38100" dist="38100" dir="2700000" algn="tl">
                    <a:srgbClr val="000000">
                      <a:alpha val="43137"/>
                    </a:srgbClr>
                  </a:outerShdw>
                </a:effectLst>
                <a:latin typeface="Calibri" pitchFamily="34" charset="0"/>
              </a:rPr>
              <a:t>potencijal rodnosti kultivara </a:t>
            </a:r>
            <a:r>
              <a:rPr lang="hr-HR" sz="1400" b="1" dirty="0">
                <a:solidFill>
                  <a:srgbClr val="663300"/>
                </a:solidFill>
                <a:latin typeface="Calibri" pitchFamily="34" charset="0"/>
              </a:rPr>
              <a:t>(oček. prinos, dinamičko iznošenje hraniva, fiziološka i genetska adaptivnost...)</a:t>
            </a:r>
          </a:p>
          <a:p>
            <a:pPr defTabSz="542925">
              <a:lnSpc>
                <a:spcPct val="95000"/>
              </a:lnSpc>
            </a:pPr>
            <a:r>
              <a:rPr lang="hr-HR" sz="2000" b="1" dirty="0">
                <a:solidFill>
                  <a:srgbClr val="FF0000"/>
                </a:solidFill>
                <a:effectLst>
                  <a:outerShdw blurRad="38100" dist="38100" dir="2700000" algn="tl">
                    <a:srgbClr val="000000">
                      <a:alpha val="43137"/>
                    </a:srgbClr>
                  </a:outerShdw>
                </a:effectLst>
                <a:latin typeface="Calibri" pitchFamily="34" charset="0"/>
              </a:rPr>
              <a:t>2. </a:t>
            </a:r>
            <a:r>
              <a:rPr lang="hr-HR" sz="2000" b="1" u="sng" dirty="0">
                <a:solidFill>
                  <a:srgbClr val="FF0000"/>
                </a:solidFill>
                <a:effectLst>
                  <a:outerShdw blurRad="38100" dist="38100" dir="2700000" algn="tl">
                    <a:srgbClr val="000000">
                      <a:alpha val="43137"/>
                    </a:srgbClr>
                  </a:outerShdw>
                </a:effectLst>
                <a:latin typeface="Calibri" pitchFamily="34" charset="0"/>
              </a:rPr>
              <a:t>Sociološko-ekonomski aspekt</a:t>
            </a:r>
          </a:p>
          <a:p>
            <a:pPr marL="542925" indent="-276225" defTabSz="542925">
              <a:lnSpc>
                <a:spcPct val="95000"/>
              </a:lnSpc>
            </a:pPr>
            <a:r>
              <a:rPr lang="hr-HR" sz="1400" b="1" dirty="0">
                <a:solidFill>
                  <a:srgbClr val="663300"/>
                </a:solidFill>
                <a:effectLst>
                  <a:outerShdw blurRad="38100" dist="38100" dir="2700000" algn="tl">
                    <a:srgbClr val="000000">
                      <a:alpha val="43137"/>
                    </a:srgbClr>
                  </a:outerShdw>
                </a:effectLst>
                <a:latin typeface="Calibri" pitchFamily="34" charset="0"/>
              </a:rPr>
              <a:t>a)	</a:t>
            </a:r>
            <a:r>
              <a:rPr lang="hr-HR" sz="1400" b="1" i="1" u="sng" dirty="0">
                <a:solidFill>
                  <a:srgbClr val="663300"/>
                </a:solidFill>
                <a:effectLst>
                  <a:outerShdw blurRad="38100" dist="38100" dir="2700000" algn="tl">
                    <a:srgbClr val="000000">
                      <a:alpha val="43137"/>
                    </a:srgbClr>
                  </a:outerShdw>
                </a:effectLst>
                <a:latin typeface="Calibri" pitchFamily="34" charset="0"/>
              </a:rPr>
              <a:t>Profitabilnost</a:t>
            </a:r>
            <a:r>
              <a:rPr lang="hr-HR" sz="1400" b="1" dirty="0">
                <a:solidFill>
                  <a:srgbClr val="663300"/>
                </a:solidFill>
                <a:effectLst>
                  <a:outerShdw blurRad="38100" dist="38100" dir="2700000" algn="tl">
                    <a:srgbClr val="000000">
                      <a:alpha val="43137"/>
                    </a:srgbClr>
                  </a:outerShdw>
                </a:effectLst>
                <a:latin typeface="Calibri" pitchFamily="34" charset="0"/>
              </a:rPr>
              <a:t> </a:t>
            </a:r>
            <a:r>
              <a:rPr lang="hr-HR" sz="1400" b="1" dirty="0">
                <a:solidFill>
                  <a:srgbClr val="663300"/>
                </a:solidFill>
                <a:latin typeface="Calibri" pitchFamily="34" charset="0"/>
              </a:rPr>
              <a:t>(potreba hraniva, reakcija biljaka, ekonomska isplativost gnojidbe, popravke i uređenja tla i dr.)</a:t>
            </a:r>
            <a:r>
              <a:rPr lang="hr-HR" sz="1400" b="1" dirty="0">
                <a:solidFill>
                  <a:srgbClr val="663300"/>
                </a:solidFill>
                <a:effectLst>
                  <a:outerShdw blurRad="38100" dist="38100" dir="2700000" algn="tl">
                    <a:srgbClr val="000000"/>
                  </a:outerShdw>
                </a:effectLst>
                <a:latin typeface="Calibri" pitchFamily="34" charset="0"/>
              </a:rPr>
              <a:t> </a:t>
            </a:r>
          </a:p>
          <a:p>
            <a:pPr defTabSz="542925">
              <a:lnSpc>
                <a:spcPct val="95000"/>
              </a:lnSpc>
            </a:pPr>
            <a:r>
              <a:rPr lang="hr-HR" sz="2000" b="1" dirty="0">
                <a:solidFill>
                  <a:srgbClr val="FF0000"/>
                </a:solidFill>
                <a:effectLst>
                  <a:outerShdw blurRad="38100" dist="38100" dir="2700000" algn="tl">
                    <a:srgbClr val="000000">
                      <a:alpha val="43137"/>
                    </a:srgbClr>
                  </a:outerShdw>
                </a:effectLst>
                <a:latin typeface="Calibri" pitchFamily="34" charset="0"/>
              </a:rPr>
              <a:t>3. </a:t>
            </a:r>
            <a:r>
              <a:rPr lang="hr-HR" sz="2000" b="1" u="sng" dirty="0">
                <a:solidFill>
                  <a:srgbClr val="FF0000"/>
                </a:solidFill>
                <a:effectLst>
                  <a:outerShdw blurRad="38100" dist="38100" dir="2700000" algn="tl">
                    <a:srgbClr val="000000">
                      <a:alpha val="43137"/>
                    </a:srgbClr>
                  </a:outerShdw>
                </a:effectLst>
                <a:latin typeface="Calibri" pitchFamily="34" charset="0"/>
              </a:rPr>
              <a:t>Tehničko-tehnološki aspekt</a:t>
            </a:r>
            <a:endParaRPr lang="hr-HR" sz="2000" b="1" dirty="0">
              <a:solidFill>
                <a:srgbClr val="FF0000"/>
              </a:solidFill>
              <a:effectLst>
                <a:outerShdw blurRad="38100" dist="38100" dir="2700000" algn="tl">
                  <a:srgbClr val="000000">
                    <a:alpha val="43137"/>
                  </a:srgbClr>
                </a:outerShdw>
              </a:effectLst>
              <a:latin typeface="Calibri" pitchFamily="34" charset="0"/>
            </a:endParaRPr>
          </a:p>
          <a:p>
            <a:pPr marL="542925" indent="-276225" defTabSz="542925">
              <a:lnSpc>
                <a:spcPct val="95000"/>
              </a:lnSpc>
            </a:pPr>
            <a:r>
              <a:rPr lang="hr-HR" sz="1400" b="1" dirty="0">
                <a:solidFill>
                  <a:srgbClr val="663300"/>
                </a:solidFill>
                <a:effectLst>
                  <a:outerShdw blurRad="38100" dist="38100" dir="2700000" algn="tl">
                    <a:srgbClr val="000000">
                      <a:alpha val="43137"/>
                    </a:srgbClr>
                  </a:outerShdw>
                </a:effectLst>
                <a:latin typeface="Calibri" pitchFamily="34" charset="0"/>
              </a:rPr>
              <a:t>a)	</a:t>
            </a:r>
            <a:r>
              <a:rPr lang="hr-HR" sz="1400" b="1" i="1" u="sng" dirty="0">
                <a:solidFill>
                  <a:srgbClr val="663300"/>
                </a:solidFill>
                <a:effectLst>
                  <a:outerShdw blurRad="38100" dist="38100" dir="2700000" algn="tl">
                    <a:srgbClr val="000000">
                      <a:alpha val="43137"/>
                    </a:srgbClr>
                  </a:outerShdw>
                </a:effectLst>
                <a:latin typeface="Calibri" pitchFamily="34" charset="0"/>
              </a:rPr>
              <a:t>Agrotehnička razina</a:t>
            </a:r>
            <a:r>
              <a:rPr lang="hr-HR" sz="1400" b="1" dirty="0">
                <a:solidFill>
                  <a:srgbClr val="663300"/>
                </a:solidFill>
                <a:effectLst>
                  <a:outerShdw blurRad="38100" dist="38100" dir="2700000" algn="tl">
                    <a:srgbClr val="000000">
                      <a:alpha val="43137"/>
                    </a:srgbClr>
                  </a:outerShdw>
                </a:effectLst>
                <a:latin typeface="Calibri" pitchFamily="34" charset="0"/>
              </a:rPr>
              <a:t> </a:t>
            </a:r>
            <a:r>
              <a:rPr lang="hr-HR" sz="1400" b="1" dirty="0">
                <a:solidFill>
                  <a:srgbClr val="663300"/>
                </a:solidFill>
                <a:latin typeface="Calibri" pitchFamily="34" charset="0"/>
              </a:rPr>
              <a:t>(intenzitet obrade, podrivanje, konzervacija, no till i dr.)</a:t>
            </a:r>
          </a:p>
          <a:p>
            <a:pPr marL="714375" lvl="4" indent="-171450" defTabSz="542925">
              <a:lnSpc>
                <a:spcPct val="95000"/>
              </a:lnSpc>
              <a:buFontTx/>
              <a:buAutoNum type="arabicPeriod"/>
            </a:pPr>
            <a:r>
              <a:rPr lang="hr-HR" sz="1400" b="1" i="1" dirty="0">
                <a:solidFill>
                  <a:srgbClr val="663300"/>
                </a:solidFill>
                <a:effectLst>
                  <a:outerShdw blurRad="38100" dist="38100" dir="2700000" algn="tl">
                    <a:srgbClr val="000000">
                      <a:alpha val="43137"/>
                    </a:srgbClr>
                  </a:outerShdw>
                </a:effectLst>
                <a:latin typeface="Calibri" pitchFamily="34" charset="0"/>
              </a:rPr>
              <a:t>adekvatna agrotehnika </a:t>
            </a:r>
            <a:r>
              <a:rPr lang="hr-HR" sz="1400" b="1" dirty="0">
                <a:solidFill>
                  <a:srgbClr val="663300"/>
                </a:solidFill>
                <a:latin typeface="Calibri" pitchFamily="34" charset="0"/>
              </a:rPr>
              <a:t>(dobra polj. praksa, filozofija gnojidbe, popravke zemljišta, ekološko opterećenje i dr.)</a:t>
            </a:r>
          </a:p>
          <a:p>
            <a:pPr marL="714375" lvl="4" indent="-171450" defTabSz="542925">
              <a:lnSpc>
                <a:spcPct val="95000"/>
              </a:lnSpc>
              <a:buFontTx/>
              <a:buAutoNum type="arabicPeriod"/>
            </a:pPr>
            <a:r>
              <a:rPr lang="hr-HR" sz="1400" b="1" i="1" dirty="0">
                <a:solidFill>
                  <a:srgbClr val="663300"/>
                </a:solidFill>
                <a:effectLst>
                  <a:outerShdw blurRad="38100" dist="38100" dir="2700000" algn="tl">
                    <a:srgbClr val="000000">
                      <a:alpha val="43137"/>
                    </a:srgbClr>
                  </a:outerShdw>
                </a:effectLst>
                <a:latin typeface="Calibri" pitchFamily="34" charset="0"/>
              </a:rPr>
              <a:t>obradivost zemljišta</a:t>
            </a:r>
            <a:r>
              <a:rPr lang="hr-HR" sz="1400" b="1" dirty="0">
                <a:solidFill>
                  <a:srgbClr val="663300"/>
                </a:solidFill>
                <a:effectLst>
                  <a:outerShdw blurRad="38100" dist="38100" dir="2700000" algn="tl">
                    <a:srgbClr val="000000">
                      <a:alpha val="43137"/>
                    </a:srgbClr>
                  </a:outerShdw>
                </a:effectLst>
                <a:latin typeface="Calibri" pitchFamily="34" charset="0"/>
              </a:rPr>
              <a:t> </a:t>
            </a:r>
            <a:r>
              <a:rPr lang="hr-HR" sz="1400" b="1" dirty="0">
                <a:solidFill>
                  <a:srgbClr val="663300"/>
                </a:solidFill>
                <a:latin typeface="Calibri" pitchFamily="34" charset="0"/>
              </a:rPr>
              <a:t>(potrebna oruđa, agregati, indeks potrebne snage, vrijeme i uvjeti obrade i dr.)</a:t>
            </a:r>
          </a:p>
          <a:p>
            <a:pPr marL="542925" lvl="3" indent="-276225" defTabSz="542925">
              <a:lnSpc>
                <a:spcPct val="95000"/>
              </a:lnSpc>
            </a:pPr>
            <a:r>
              <a:rPr lang="hr-HR" sz="1400" b="1" dirty="0">
                <a:solidFill>
                  <a:srgbClr val="663300"/>
                </a:solidFill>
                <a:effectLst>
                  <a:outerShdw blurRad="38100" dist="38100" dir="2700000" algn="tl">
                    <a:srgbClr val="000000">
                      <a:alpha val="43137"/>
                    </a:srgbClr>
                  </a:outerShdw>
                </a:effectLst>
                <a:latin typeface="Calibri" pitchFamily="34" charset="0"/>
              </a:rPr>
              <a:t>b)</a:t>
            </a:r>
            <a:r>
              <a:rPr lang="hr-HR" sz="1400" b="1" i="1" dirty="0">
                <a:solidFill>
                  <a:srgbClr val="663300"/>
                </a:solidFill>
                <a:effectLst>
                  <a:outerShdw blurRad="38100" dist="38100" dir="2700000" algn="tl">
                    <a:srgbClr val="000000">
                      <a:alpha val="43137"/>
                    </a:srgbClr>
                  </a:outerShdw>
                </a:effectLst>
                <a:latin typeface="Calibri" pitchFamily="34" charset="0"/>
              </a:rPr>
              <a:t> </a:t>
            </a:r>
            <a:r>
              <a:rPr lang="hr-HR" sz="1400" b="1" i="1" u="sng" dirty="0">
                <a:solidFill>
                  <a:srgbClr val="663300"/>
                </a:solidFill>
                <a:effectLst>
                  <a:outerShdw blurRad="38100" dist="38100" dir="2700000" algn="tl">
                    <a:srgbClr val="000000">
                      <a:alpha val="43137"/>
                    </a:srgbClr>
                  </a:outerShdw>
                </a:effectLst>
                <a:latin typeface="Calibri" pitchFamily="34" charset="0"/>
              </a:rPr>
              <a:t>Laboratorije</a:t>
            </a:r>
            <a:r>
              <a:rPr lang="hr-HR" sz="1400" b="1" dirty="0">
                <a:solidFill>
                  <a:srgbClr val="663300"/>
                </a:solidFill>
                <a:effectLst>
                  <a:outerShdw blurRad="38100" dist="38100" dir="2700000" algn="tl">
                    <a:srgbClr val="000000">
                      <a:alpha val="43137"/>
                    </a:srgbClr>
                  </a:outerShdw>
                </a:effectLst>
                <a:latin typeface="Calibri" pitchFamily="34" charset="0"/>
              </a:rPr>
              <a:t> </a:t>
            </a:r>
            <a:r>
              <a:rPr lang="hr-HR" sz="1400" b="1" dirty="0">
                <a:solidFill>
                  <a:srgbClr val="663300"/>
                </a:solidFill>
                <a:latin typeface="Calibri" pitchFamily="34" charset="0"/>
              </a:rPr>
              <a:t>(analitička i informatička obučenost, instrumentarij, terenska lab. oprema, primjena GIS-a i dr.)</a:t>
            </a:r>
          </a:p>
          <a:p>
            <a:pPr marL="542925" lvl="3" indent="-276225" defTabSz="542925">
              <a:lnSpc>
                <a:spcPct val="95000"/>
              </a:lnSpc>
            </a:pPr>
            <a:r>
              <a:rPr lang="hr-HR" sz="1400" b="1" dirty="0">
                <a:solidFill>
                  <a:srgbClr val="663300"/>
                </a:solidFill>
                <a:effectLst>
                  <a:outerShdw blurRad="38100" dist="38100" dir="2700000" algn="tl">
                    <a:srgbClr val="000000">
                      <a:alpha val="43137"/>
                    </a:srgbClr>
                  </a:outerShdw>
                </a:effectLst>
                <a:latin typeface="Calibri" pitchFamily="34" charset="0"/>
              </a:rPr>
              <a:t>c) </a:t>
            </a:r>
            <a:r>
              <a:rPr lang="hr-HR" sz="1400" b="1" i="1" u="sng" dirty="0">
                <a:solidFill>
                  <a:srgbClr val="663300"/>
                </a:solidFill>
                <a:effectLst>
                  <a:outerShdw blurRad="38100" dist="38100" dir="2700000" algn="tl">
                    <a:srgbClr val="000000">
                      <a:alpha val="43137"/>
                    </a:srgbClr>
                  </a:outerShdw>
                </a:effectLst>
                <a:latin typeface="Calibri" pitchFamily="34" charset="0"/>
              </a:rPr>
              <a:t>Znanje proizvođača</a:t>
            </a:r>
            <a:r>
              <a:rPr lang="hr-HR" sz="1400" b="1" i="1" dirty="0">
                <a:solidFill>
                  <a:srgbClr val="663300"/>
                </a:solidFill>
                <a:effectLst>
                  <a:outerShdw blurRad="38100" dist="38100" dir="2700000" algn="tl">
                    <a:srgbClr val="000000">
                      <a:alpha val="43137"/>
                    </a:srgbClr>
                  </a:outerShdw>
                </a:effectLst>
                <a:latin typeface="Calibri" pitchFamily="34" charset="0"/>
              </a:rPr>
              <a:t> </a:t>
            </a:r>
            <a:r>
              <a:rPr lang="hr-HR" sz="1400" b="1" dirty="0">
                <a:solidFill>
                  <a:srgbClr val="663300"/>
                </a:solidFill>
                <a:latin typeface="Calibri" pitchFamily="34" charset="0"/>
              </a:rPr>
              <a:t>(primjena gnoj. preporuka, agrotehnike, savjeta i dr.)</a:t>
            </a:r>
          </a:p>
          <a:p>
            <a:pPr marL="542925" lvl="3" indent="-276225" defTabSz="542925">
              <a:lnSpc>
                <a:spcPct val="95000"/>
              </a:lnSpc>
            </a:pPr>
            <a:r>
              <a:rPr lang="hr-HR" sz="1400" b="1" dirty="0">
                <a:solidFill>
                  <a:srgbClr val="663300"/>
                </a:solidFill>
                <a:effectLst>
                  <a:outerShdw blurRad="38100" dist="38100" dir="2700000" algn="tl">
                    <a:srgbClr val="000000">
                      <a:alpha val="43137"/>
                    </a:srgbClr>
                  </a:outerShdw>
                </a:effectLst>
                <a:latin typeface="Calibri" pitchFamily="34" charset="0"/>
              </a:rPr>
              <a:t>d) </a:t>
            </a:r>
            <a:r>
              <a:rPr lang="hr-HR" sz="1400" b="1" i="1" u="sng" dirty="0">
                <a:solidFill>
                  <a:srgbClr val="663300"/>
                </a:solidFill>
                <a:effectLst>
                  <a:outerShdw blurRad="38100" dist="38100" dir="2700000" algn="tl">
                    <a:srgbClr val="000000">
                      <a:alpha val="43137"/>
                    </a:srgbClr>
                  </a:outerShdw>
                </a:effectLst>
                <a:latin typeface="Calibri" pitchFamily="34" charset="0"/>
              </a:rPr>
              <a:t>Infrastruktura i management</a:t>
            </a:r>
            <a:endParaRPr lang="hr-HR" sz="1400" b="1" dirty="0">
              <a:solidFill>
                <a:srgbClr val="663300"/>
              </a:solidFill>
              <a:latin typeface="Calibri"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71500" y="656692"/>
            <a:ext cx="8964996" cy="6173806"/>
          </a:xfrm>
          <a:prstGeom prst="rect">
            <a:avLst/>
          </a:prstGeom>
        </p:spPr>
        <p:txBody>
          <a:bodyPr wrap="square">
            <a:spAutoFit/>
          </a:bodyPr>
          <a:lstStyle/>
          <a:p>
            <a:pPr indent="361950">
              <a:lnSpc>
                <a:spcPct val="107000"/>
              </a:lnSpc>
              <a:spcBef>
                <a:spcPts val="300"/>
              </a:spcBef>
              <a:spcAft>
                <a:spcPts val="300"/>
              </a:spcAft>
            </a:pPr>
            <a:r>
              <a:rPr lang="hr-HR" sz="2400" dirty="0">
                <a:solidFill>
                  <a:srgbClr val="FF0000"/>
                </a:solidFill>
                <a:latin typeface="+mn-lt"/>
                <a:ea typeface="Calibri" panose="020F0502020204030204" pitchFamily="34" charset="0"/>
                <a:cs typeface="Times New Roman" panose="02020603050405020304" pitchFamily="18" charset="0"/>
              </a:rPr>
              <a:t>Bez analize tla ne mogu se točno kvantificirati indikatori plodnosti tla, promjena njihovog intenziteta u vremenu obzirom na agroekološke i druge uvjete proizvodnje, niti se mogu determinirati </a:t>
            </a:r>
            <a:r>
              <a:rPr lang="hr-HR" sz="2400" b="1" i="1" dirty="0">
                <a:solidFill>
                  <a:srgbClr val="FF0000"/>
                </a:solidFill>
                <a:latin typeface="+mn-lt"/>
                <a:ea typeface="Calibri" panose="020F0502020204030204" pitchFamily="34" charset="0"/>
                <a:cs typeface="Times New Roman" panose="02020603050405020304" pitchFamily="18" charset="0"/>
              </a:rPr>
              <a:t>granične vrijednosti </a:t>
            </a:r>
            <a:r>
              <a:rPr lang="hr-HR" sz="2400" dirty="0">
                <a:solidFill>
                  <a:srgbClr val="FF0000"/>
                </a:solidFill>
                <a:latin typeface="+mn-lt"/>
                <a:ea typeface="Calibri" panose="020F0502020204030204" pitchFamily="34" charset="0"/>
                <a:cs typeface="Times New Roman" panose="02020603050405020304" pitchFamily="18" charset="0"/>
              </a:rPr>
              <a:t>(</a:t>
            </a:r>
            <a:r>
              <a:rPr lang="hr-HR" sz="2400" b="1" i="1" dirty="0">
                <a:solidFill>
                  <a:srgbClr val="FF0000"/>
                </a:solidFill>
                <a:latin typeface="+mn-lt"/>
                <a:ea typeface="Calibri" panose="020F0502020204030204" pitchFamily="34" charset="0"/>
                <a:cs typeface="Times New Roman" panose="02020603050405020304" pitchFamily="18" charset="0"/>
              </a:rPr>
              <a:t>kardinalne točke raspoloživosti hraniva</a:t>
            </a:r>
            <a:r>
              <a:rPr lang="hr-HR" sz="2400" dirty="0">
                <a:solidFill>
                  <a:srgbClr val="FF0000"/>
                </a:solidFill>
                <a:latin typeface="+mn-lt"/>
                <a:ea typeface="Calibri" panose="020F0502020204030204" pitchFamily="34" charset="0"/>
                <a:cs typeface="Times New Roman" panose="02020603050405020304" pitchFamily="18" charset="0"/>
              </a:rPr>
              <a:t>), a te vrijednosti su temelj dobre procjene moguće visine prinosa i potrebe za hranivima.</a:t>
            </a:r>
          </a:p>
          <a:p>
            <a:pPr indent="361950">
              <a:lnSpc>
                <a:spcPct val="107000"/>
              </a:lnSpc>
              <a:spcBef>
                <a:spcPts val="300"/>
              </a:spcBef>
              <a:spcAft>
                <a:spcPts val="300"/>
              </a:spcAft>
            </a:pPr>
            <a:r>
              <a:rPr lang="hr-HR" sz="2400" dirty="0">
                <a:solidFill>
                  <a:srgbClr val="003300"/>
                </a:solidFill>
                <a:latin typeface="+mn-lt"/>
                <a:ea typeface="Calibri" panose="020F0502020204030204" pitchFamily="34" charset="0"/>
                <a:cs typeface="Times New Roman" panose="02020603050405020304" pitchFamily="18" charset="0"/>
              </a:rPr>
              <a:t>Razumljivo je da se za prirodne ekosustave (npr. šume) koristi prirodni (inherentni) potencijal produkcije zemljišta, dok se za poljoprivredne potrebe, ovisno o funkcionalnoj razini određenog zemljišta, potencijal produkcije podiže pomoću agrotehnike do razine koja  će opravdati ulaganje i omogućiti profit konkretne proizvodnje.</a:t>
            </a:r>
          </a:p>
          <a:p>
            <a:pPr indent="361950">
              <a:lnSpc>
                <a:spcPct val="107000"/>
              </a:lnSpc>
              <a:spcBef>
                <a:spcPts val="300"/>
              </a:spcBef>
              <a:spcAft>
                <a:spcPts val="300"/>
              </a:spcAft>
            </a:pPr>
            <a:r>
              <a:rPr lang="hr-HR" sz="2400" dirty="0">
                <a:solidFill>
                  <a:srgbClr val="003300"/>
                </a:solidFill>
                <a:latin typeface="+mn-lt"/>
              </a:rPr>
              <a:t>U principu, </a:t>
            </a:r>
            <a:r>
              <a:rPr lang="hr-HR" sz="2400" b="1" i="1" dirty="0">
                <a:solidFill>
                  <a:srgbClr val="FF0000"/>
                </a:solidFill>
                <a:latin typeface="+mn-lt"/>
              </a:rPr>
              <a:t>definicija kvalitete tla</a:t>
            </a:r>
            <a:r>
              <a:rPr lang="hr-HR" sz="2400" dirty="0">
                <a:solidFill>
                  <a:srgbClr val="FF0000"/>
                </a:solidFill>
                <a:latin typeface="+mn-lt"/>
              </a:rPr>
              <a:t> </a:t>
            </a:r>
            <a:r>
              <a:rPr lang="hr-HR" sz="2400" dirty="0">
                <a:solidFill>
                  <a:srgbClr val="003300"/>
                </a:solidFill>
                <a:latin typeface="+mn-lt"/>
              </a:rPr>
              <a:t>oslanjala se na sveobuhvatnu inventarizaciju funkcija tla i njegove koristi za ljude. U praksi, međutim, pojam kvaliteta tla uglavnom je primijenjen na poljoprivredno zemljište uz specifične lokalne ili regionalne skale.</a:t>
            </a:r>
          </a:p>
        </p:txBody>
      </p:sp>
      <p:sp>
        <p:nvSpPr>
          <p:cNvPr id="3" name="Pravokutnik 2"/>
          <p:cNvSpPr/>
          <p:nvPr/>
        </p:nvSpPr>
        <p:spPr>
          <a:xfrm>
            <a:off x="143508" y="80628"/>
            <a:ext cx="8892988" cy="523220"/>
          </a:xfrm>
          <a:prstGeom prst="rect">
            <a:avLst/>
          </a:prstGeom>
        </p:spPr>
        <p:txBody>
          <a:bodyPr wrap="square">
            <a:spAutoFit/>
          </a:bodyPr>
          <a:lstStyle/>
          <a:p>
            <a:pPr algn="ctr">
              <a:spcBef>
                <a:spcPts val="300"/>
              </a:spcBef>
              <a:spcAft>
                <a:spcPts val="1200"/>
              </a:spcAft>
            </a:pPr>
            <a:r>
              <a:rPr lang="hr-HR" sz="2800" b="1" kern="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Analiza zemljišta</a:t>
            </a:r>
          </a:p>
        </p:txBody>
      </p:sp>
    </p:spTree>
    <p:extLst>
      <p:ext uri="{BB962C8B-B14F-4D97-AF65-F5344CB8AC3E}">
        <p14:creationId xmlns:p14="http://schemas.microsoft.com/office/powerpoint/2010/main" val="3786385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107503" y="80628"/>
            <a:ext cx="8928993" cy="6740307"/>
          </a:xfrm>
          <a:prstGeom prst="rect">
            <a:avLst/>
          </a:prstGeom>
        </p:spPr>
        <p:txBody>
          <a:bodyPr wrap="square">
            <a:spAutoFit/>
          </a:bodyPr>
          <a:lstStyle/>
          <a:p>
            <a:pPr indent="361950"/>
            <a:r>
              <a:rPr lang="hr-HR" sz="2400" b="1" u="sng" dirty="0">
                <a:solidFill>
                  <a:srgbClr val="003300"/>
                </a:solidFill>
                <a:latin typeface="+mn-lt"/>
                <a:ea typeface="Calibri" panose="020F0502020204030204" pitchFamily="34" charset="0"/>
                <a:cs typeface="Times New Roman" panose="02020603050405020304" pitchFamily="18" charset="0"/>
              </a:rPr>
              <a:t>Uzorkovanje tla</a:t>
            </a:r>
          </a:p>
          <a:p>
            <a:pPr indent="361950"/>
            <a:r>
              <a:rPr lang="hr-HR" sz="2400" dirty="0">
                <a:solidFill>
                  <a:srgbClr val="003300"/>
                </a:solidFill>
                <a:latin typeface="+mn-lt"/>
                <a:ea typeface="Calibri" panose="020F0502020204030204" pitchFamily="34" charset="0"/>
                <a:cs typeface="Times New Roman" panose="02020603050405020304" pitchFamily="18" charset="0"/>
              </a:rPr>
              <a:t>Pravilno prikupljanje, odnosno uzorkovanje uzoraka tla prvi je i najvažniji korak u sustavu kontrole plodnosti zemljišta jer fizikalno-kemijska analiza nepravilno uzetog uzorka, koji dobro ne reprezentira proizvodnu parcelu, ne odgovara stvarnom stanju plodnosti, odnosno potrebama usjeva za gnojidbom, obradom, uklanjanju ograničavajućih čimbenika, gospodarenju i planiranju proizvodnje.</a:t>
            </a:r>
          </a:p>
          <a:p>
            <a:pPr indent="361950"/>
            <a:r>
              <a:rPr lang="hr-HR" sz="2400" dirty="0">
                <a:solidFill>
                  <a:srgbClr val="003300"/>
                </a:solidFill>
                <a:latin typeface="+mn-lt"/>
              </a:rPr>
              <a:t>Suvremena kontrola plodnosti tla zahtijeva geopozicioniranje uzoraka, najčešće po tzv. </a:t>
            </a:r>
            <a:r>
              <a:rPr lang="hr-HR" sz="2400" b="1" i="1" dirty="0">
                <a:solidFill>
                  <a:srgbClr val="003300"/>
                </a:solidFill>
                <a:latin typeface="+mn-lt"/>
              </a:rPr>
              <a:t>mrežnom planu </a:t>
            </a:r>
            <a:r>
              <a:rPr lang="hr-HR" sz="2400" dirty="0">
                <a:solidFill>
                  <a:srgbClr val="003300"/>
                </a:solidFill>
                <a:latin typeface="+mn-lt"/>
              </a:rPr>
              <a:t>kako bi se mogla provoditi varijabilna rata gnojidbe, a nakon svakog ciklusa kontrole plodnosti moglo uzeti uzorke tla za analizu s istog mjesta, odnosno iste kontrolne plohe (tzv. </a:t>
            </a:r>
            <a:r>
              <a:rPr lang="hr-HR" sz="2400" b="1" i="1" dirty="0">
                <a:solidFill>
                  <a:srgbClr val="003300"/>
                </a:solidFill>
                <a:latin typeface="+mn-lt"/>
              </a:rPr>
              <a:t>benchmark metoda uzorkovanja</a:t>
            </a:r>
            <a:r>
              <a:rPr lang="hr-HR" sz="2400" dirty="0">
                <a:solidFill>
                  <a:srgbClr val="003300"/>
                </a:solidFill>
                <a:latin typeface="+mn-lt"/>
              </a:rPr>
              <a:t>). To je najbolji način da se najtočnije utvrditi </a:t>
            </a:r>
            <a:r>
              <a:rPr lang="hr-HR" sz="2400" b="1" i="1" dirty="0">
                <a:solidFill>
                  <a:srgbClr val="003300"/>
                </a:solidFill>
                <a:latin typeface="+mn-lt"/>
              </a:rPr>
              <a:t>trend fizikalno-kemijsko-bioloških promjena tla</a:t>
            </a:r>
            <a:r>
              <a:rPr lang="hr-HR" sz="2400" dirty="0">
                <a:solidFill>
                  <a:srgbClr val="003300"/>
                </a:solidFill>
                <a:latin typeface="+mn-lt"/>
              </a:rPr>
              <a:t> i konačno, temeljem velikog broja analiziranih uzoraka zemljišta moguće je kreirati GIS-om pouzdane </a:t>
            </a:r>
            <a:r>
              <a:rPr lang="hr-HR" sz="2400" b="1" i="1" dirty="0">
                <a:solidFill>
                  <a:srgbClr val="003300"/>
                </a:solidFill>
                <a:latin typeface="+mn-lt"/>
              </a:rPr>
              <a:t>agrokemijske karte</a:t>
            </a:r>
            <a:r>
              <a:rPr lang="hr-HR" sz="2400" dirty="0">
                <a:solidFill>
                  <a:srgbClr val="003300"/>
                </a:solidFill>
                <a:latin typeface="+mn-lt"/>
              </a:rPr>
              <a:t> poljoprivrednog zemljišta za potrebe unaprjeđivanja poljoprivredne proizvodnje, njeno planiranje (vrste i količine), uređenje zemljišta i sprečavanje onečišćenja okoliša itd.</a:t>
            </a:r>
          </a:p>
        </p:txBody>
      </p:sp>
    </p:spTree>
    <p:extLst>
      <p:ext uri="{BB962C8B-B14F-4D97-AF65-F5344CB8AC3E}">
        <p14:creationId xmlns:p14="http://schemas.microsoft.com/office/powerpoint/2010/main" val="3008012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out)">
                                      <p:cBhvr>
                                        <p:cTn id="7" dur="1000"/>
                                        <p:tgtEl>
                                          <p:spTgt spid="2">
                                            <p:txEl>
                                              <p:pRg st="0" end="0"/>
                                            </p:txEl>
                                          </p:spTgt>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circle(out)">
                                      <p:cBhvr>
                                        <p:cTn id="11" dur="10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grpId="0"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circle(out)">
                                      <p:cBhvr>
                                        <p:cTn id="16"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71500" y="149723"/>
            <a:ext cx="9001000" cy="6555641"/>
          </a:xfrm>
          <a:prstGeom prst="rect">
            <a:avLst/>
          </a:prstGeom>
        </p:spPr>
        <p:txBody>
          <a:bodyPr wrap="square">
            <a:spAutoFit/>
          </a:bodyPr>
          <a:lstStyle/>
          <a:p>
            <a:pPr indent="361950"/>
            <a:r>
              <a:rPr lang="hr-HR" sz="2400" b="1" u="sng" dirty="0">
                <a:solidFill>
                  <a:srgbClr val="003300"/>
                </a:solidFill>
                <a:latin typeface="+mn-lt"/>
                <a:ea typeface="Calibri" panose="020F0502020204030204" pitchFamily="34" charset="0"/>
                <a:cs typeface="Times New Roman" panose="02020603050405020304" pitchFamily="18" charset="0"/>
              </a:rPr>
              <a:t>Uzorkovanje tla</a:t>
            </a:r>
          </a:p>
          <a:p>
            <a:pPr indent="361950"/>
            <a:r>
              <a:rPr lang="hr-HR" sz="2000" dirty="0">
                <a:solidFill>
                  <a:srgbClr val="003300"/>
                </a:solidFill>
                <a:latin typeface="+mn-lt"/>
              </a:rPr>
              <a:t>Na homogenim parcelama, bez nagiba, s jednim predusjevom, istog tipa tla, ujednačene boje, bez mikrodepresija i parcelama većim od 10 ha, potrebno je uzeti jedan prosječni uzorak na svakih 3 - 5 ha (npr., mreža 200 × 200 m), sastavljen iz najmanje 20 - 25 uboda, </a:t>
            </a:r>
            <a:r>
              <a:rPr lang="hr-HR" sz="2000" i="1" dirty="0">
                <a:solidFill>
                  <a:srgbClr val="003300"/>
                </a:solidFill>
                <a:latin typeface="+mn-lt"/>
              </a:rPr>
              <a:t>obavezno agrokemijskom sondom</a:t>
            </a:r>
            <a:r>
              <a:rPr lang="hr-HR" sz="2000" dirty="0">
                <a:solidFill>
                  <a:srgbClr val="003300"/>
                </a:solidFill>
                <a:latin typeface="+mn-lt"/>
              </a:rPr>
              <a:t>, a nikako pedološkom. Površina kontrolne plohe promjera je 30 m (~700 m</a:t>
            </a:r>
            <a:r>
              <a:rPr lang="hr-HR" sz="2000" baseline="30000" dirty="0">
                <a:solidFill>
                  <a:srgbClr val="003300"/>
                </a:solidFill>
                <a:latin typeface="+mn-lt"/>
              </a:rPr>
              <a:t>2</a:t>
            </a:r>
            <a:r>
              <a:rPr lang="hr-HR" sz="2000" dirty="0">
                <a:solidFill>
                  <a:srgbClr val="003300"/>
                </a:solidFill>
                <a:latin typeface="+mn-lt"/>
              </a:rPr>
              <a:t>), a centar je pozicioniran GPS uređajem (HDOP ±2,5 - 5,0 m, što na polju postiže većina GPS-a i mobitela).</a:t>
            </a:r>
          </a:p>
          <a:p>
            <a:pPr indent="361950"/>
            <a:r>
              <a:rPr lang="hr-HR" sz="2000" dirty="0">
                <a:solidFill>
                  <a:srgbClr val="003300"/>
                </a:solidFill>
                <a:latin typeface="+mn-lt"/>
              </a:rPr>
              <a:t>Na manjim, ali homogenim površinama, uzima se samo jedan prosječni uzorak tla (također obavezno koristeći GPS za pozicioniranje centra kontrolne plohe), jer se susjedne parcelice uvijek razlikuju (bez obzira što to često nije očigledno) zbog višegodišnje različite plodosmjene, gnojidbe, obrade i dr.</a:t>
            </a:r>
          </a:p>
          <a:p>
            <a:pPr indent="361950"/>
            <a:r>
              <a:rPr lang="hr-HR" sz="2000" dirty="0">
                <a:solidFill>
                  <a:srgbClr val="003300"/>
                </a:solidFill>
                <a:latin typeface="+mn-lt"/>
              </a:rPr>
              <a:t>Obrada tla (oranje, ravnanje, kultivacija itd.), mehaničko je zadiranje u pedosferu i dovodi do manjeg ili većeg premještanja površinskog sloja, pa inzistiranje na centimetarskoj preciznosti (npr. diferencijalnog GPS-a) za uzorkovanje nema smisla.</a:t>
            </a:r>
          </a:p>
          <a:p>
            <a:pPr indent="361950"/>
            <a:r>
              <a:rPr lang="hr-HR" sz="2000" dirty="0">
                <a:solidFill>
                  <a:srgbClr val="003300"/>
                </a:solidFill>
                <a:latin typeface="+mn-lt"/>
              </a:rPr>
              <a:t>Također, reducirana obrada, grebenasto oranje (slogovi) ili izostavljanje oranja, nakon nekog vremena značajno utječu na slojevitost tla (stratifikacija), npr. raslojavanje organske tvari, pH i hranjivih tvari (osobito kod primjene gnojidbe i obrade u trakama) te tla pod reduciranom, grebenastom  i nultom obradom zahtijevaju nešto dublje i gušće uzorkovanje.</a:t>
            </a:r>
          </a:p>
          <a:p>
            <a:pPr indent="361950"/>
            <a:r>
              <a:rPr lang="hr-HR" sz="2000" dirty="0">
                <a:solidFill>
                  <a:srgbClr val="003300"/>
                </a:solidFill>
                <a:latin typeface="+mn-lt"/>
              </a:rPr>
              <a:t>Uzorci tla se ne smiju uzimati s uvratina ili rubova parcela ili uz kanale zbog različite obrade, gaženja i sastava tla.</a:t>
            </a:r>
          </a:p>
        </p:txBody>
      </p:sp>
    </p:spTree>
    <p:extLst>
      <p:ext uri="{BB962C8B-B14F-4D97-AF65-F5344CB8AC3E}">
        <p14:creationId xmlns:p14="http://schemas.microsoft.com/office/powerpoint/2010/main" val="4018689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 calcmode="lin" valueType="num">
                                      <p:cBhvr>
                                        <p:cTn id="22"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p:cTn id="30"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2">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 calcmode="lin" valueType="num">
                                      <p:cBhvr>
                                        <p:cTn id="38"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9"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0"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41" dur="1000"/>
                                        <p:tgtEl>
                                          <p:spTgt spid="2">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2">
                                            <p:txEl>
                                              <p:pRg st="5" end="5"/>
                                            </p:txEl>
                                          </p:spTgt>
                                        </p:tgtEl>
                                        <p:attrNameLst>
                                          <p:attrName>style.visibility</p:attrName>
                                        </p:attrNameLst>
                                      </p:cBhvr>
                                      <p:to>
                                        <p:strVal val="visible"/>
                                      </p:to>
                                    </p:set>
                                    <p:anim calcmode="lin" valueType="num">
                                      <p:cBhvr>
                                        <p:cTn id="46"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7"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48"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49"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TotalTime>
  <Words>2299</Words>
  <Application>Microsoft Office PowerPoint</Application>
  <PresentationFormat>Prikaz na zaslonu (4:3)</PresentationFormat>
  <Paragraphs>160</Paragraphs>
  <Slides>21</Slides>
  <Notes>3</Notes>
  <HiddenSlides>0</HiddenSlides>
  <MMClips>0</MMClips>
  <ScaleCrop>false</ScaleCrop>
  <HeadingPairs>
    <vt:vector size="6" baseType="variant">
      <vt:variant>
        <vt:lpstr>Korišteni fontovi</vt:lpstr>
      </vt:variant>
      <vt:variant>
        <vt:i4>6</vt:i4>
      </vt:variant>
      <vt:variant>
        <vt:lpstr>Tema</vt:lpstr>
      </vt:variant>
      <vt:variant>
        <vt:i4>1</vt:i4>
      </vt:variant>
      <vt:variant>
        <vt:lpstr>Naslovi slajdova</vt:lpstr>
      </vt:variant>
      <vt:variant>
        <vt:i4>21</vt:i4>
      </vt:variant>
    </vt:vector>
  </HeadingPairs>
  <TitlesOfParts>
    <vt:vector size="28" baseType="lpstr">
      <vt:lpstr>Calibri</vt:lpstr>
      <vt:lpstr>Arial</vt:lpstr>
      <vt:lpstr>Cooper Black</vt:lpstr>
      <vt:lpstr>Tahoma</vt:lpstr>
      <vt:lpstr>Segoe UI Black</vt:lpstr>
      <vt:lpstr>Forte</vt:lpstr>
      <vt:lpstr>Office Theme</vt:lpstr>
      <vt:lpstr>PowerPoint prezentacija</vt:lpstr>
      <vt:lpstr>PowerPoint prezentacija</vt:lpstr>
      <vt:lpstr>PowerPoint prezentacija</vt:lpstr>
      <vt:lpstr>Zašto je važna kontrola plodnosti?</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Model kontrole plodnosti (koncept, program i GIS: Vladimir Vukadinović)</vt:lpstr>
      <vt:lpstr>PowerPoint prezentacija</vt:lpstr>
      <vt:lpstr>PowerPoint prezentacija</vt:lpstr>
      <vt:lpstr>PowerPoint prezentacija</vt:lpstr>
      <vt:lpstr>Kontrola plodnosti na području ist. Hrvatske (2003. - 2016.)</vt:lpstr>
      <vt:lpstr>PowerPoint prezentacija</vt:lpstr>
      <vt:lpstr>PowerPoint prezentacija</vt:lpstr>
    </vt:vector>
  </TitlesOfParts>
  <Company>Prof. dr. sc. Vladimir Vukadinović</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Kontrola plodnosti tla</dc:title>
  <dc:subject>Kontrola plodnosti</dc:subject>
  <dc:creator>vladimir@tlo-i-biljka.eu</dc:creator>
  <cp:lastModifiedBy>Vladimir Vukadinović</cp:lastModifiedBy>
  <cp:revision>3</cp:revision>
  <dcterms:created xsi:type="dcterms:W3CDTF">2017-04-29T05:37:20Z</dcterms:created>
  <dcterms:modified xsi:type="dcterms:W3CDTF">2020-01-31T15:52:52Z</dcterms:modified>
  <cp:contentStatus/>
</cp:coreProperties>
</file>